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autoCompressPictures="0">
  <p:sldMasterIdLst>
    <p:sldMasterId id="2147483677" r:id="rId4"/>
  </p:sldMasterIdLst>
  <p:notesMasterIdLst>
    <p:notesMasterId r:id="rId50"/>
  </p:notesMasterIdLst>
  <p:sldIdLst>
    <p:sldId id="2147380347" r:id="rId5"/>
    <p:sldId id="259" r:id="rId6"/>
    <p:sldId id="2147380348" r:id="rId7"/>
    <p:sldId id="2147380349" r:id="rId8"/>
    <p:sldId id="2147380350" r:id="rId9"/>
    <p:sldId id="2147380351" r:id="rId10"/>
    <p:sldId id="2147380352" r:id="rId11"/>
    <p:sldId id="2147380353" r:id="rId12"/>
    <p:sldId id="2147380354" r:id="rId13"/>
    <p:sldId id="2147380355" r:id="rId14"/>
    <p:sldId id="2147380356" r:id="rId15"/>
    <p:sldId id="2147380357" r:id="rId16"/>
    <p:sldId id="2147380358" r:id="rId17"/>
    <p:sldId id="2147380359" r:id="rId18"/>
    <p:sldId id="2147380360" r:id="rId19"/>
    <p:sldId id="2147380370" r:id="rId20"/>
    <p:sldId id="2147380371" r:id="rId21"/>
    <p:sldId id="2147380372" r:id="rId22"/>
    <p:sldId id="2147380373" r:id="rId23"/>
    <p:sldId id="2147380374" r:id="rId24"/>
    <p:sldId id="2147380375" r:id="rId25"/>
    <p:sldId id="2147380376" r:id="rId26"/>
    <p:sldId id="2147380377" r:id="rId27"/>
    <p:sldId id="2147380378" r:id="rId28"/>
    <p:sldId id="2147380379" r:id="rId29"/>
    <p:sldId id="2147380380" r:id="rId30"/>
    <p:sldId id="2147380381" r:id="rId31"/>
    <p:sldId id="2147380382" r:id="rId32"/>
    <p:sldId id="2147380383" r:id="rId33"/>
    <p:sldId id="2147380384" r:id="rId34"/>
    <p:sldId id="2147380385" r:id="rId35"/>
    <p:sldId id="2147380386" r:id="rId36"/>
    <p:sldId id="2147380387" r:id="rId37"/>
    <p:sldId id="2147380388" r:id="rId38"/>
    <p:sldId id="2147380361" r:id="rId39"/>
    <p:sldId id="2147380362" r:id="rId40"/>
    <p:sldId id="2147380389" r:id="rId41"/>
    <p:sldId id="2147380390" r:id="rId42"/>
    <p:sldId id="2147380391" r:id="rId43"/>
    <p:sldId id="2147380392" r:id="rId44"/>
    <p:sldId id="2147380393" r:id="rId45"/>
    <p:sldId id="2147380394" r:id="rId46"/>
    <p:sldId id="2147380397" r:id="rId47"/>
    <p:sldId id="2147380363" r:id="rId48"/>
    <p:sldId id="2147380341" r:id="rId4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83">
          <p15:clr>
            <a:srgbClr val="A4A3A4"/>
          </p15:clr>
        </p15:guide>
        <p15:guide id="2" pos="3840">
          <p15:clr>
            <a:srgbClr val="A4A3A4"/>
          </p15:clr>
        </p15:guide>
      </p15:sldGuideLst>
    </p:ext>
    <p:ext uri="GoogleSlidesCustomDataVersion2">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52" roundtripDataSignature="AMtx7mh9KISLN34U0x4NRoOvFJkC6HdqL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0087"/>
    <a:srgbClr val="F57A7B"/>
    <a:srgbClr val="F79D9D"/>
    <a:srgbClr val="F9BEBD"/>
    <a:srgbClr val="FCDEDF"/>
    <a:srgbClr val="75CCED"/>
    <a:srgbClr val="98D9F2"/>
    <a:srgbClr val="BBE5F7"/>
    <a:srgbClr val="DEF3FB"/>
    <a:srgbClr val="62DE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366DA73-0E03-4005-A8AB-4FEA6831ED7D}">
  <a:tblStyle styleId="{5366DA73-0E03-4005-A8AB-4FEA6831ED7D}"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FEFE7"/>
          </a:solidFill>
        </a:fill>
      </a:tcStyle>
    </a:wholeTbl>
    <a:band1H>
      <a:tcTxStyle/>
      <a:tcStyle>
        <a:tcBdr/>
        <a:fill>
          <a:solidFill>
            <a:srgbClr val="FFDECB"/>
          </a:solidFill>
        </a:fill>
      </a:tcStyle>
    </a:band1H>
    <a:band2H>
      <a:tcTxStyle/>
      <a:tcStyle>
        <a:tcBdr/>
      </a:tcStyle>
    </a:band2H>
    <a:band1V>
      <a:tcTxStyle/>
      <a:tcStyle>
        <a:tcBdr/>
        <a:fill>
          <a:solidFill>
            <a:srgbClr val="FFDECB"/>
          </a:solidFill>
        </a:fill>
      </a:tcStyle>
    </a:band1V>
    <a:band2V>
      <a:tcTxStyle/>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884" y="48"/>
      </p:cViewPr>
      <p:guideLst>
        <p:guide orient="horz" pos="2183"/>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Layout_02" preserve="1" userDrawn="1">
  <p:cSld name="Table of contents">
    <p:bg>
      <p:bgPr>
        <a:solidFill>
          <a:schemeClr val="bg1"/>
        </a:solidFill>
        <a:effectLst/>
      </p:bgPr>
    </p:bg>
    <p:spTree>
      <p:nvGrpSpPr>
        <p:cNvPr id="1" name="Shape 19"/>
        <p:cNvGrpSpPr/>
        <p:nvPr/>
      </p:nvGrpSpPr>
      <p:grpSpPr>
        <a:xfrm>
          <a:off x="0" y="0"/>
          <a:ext cx="0" cy="0"/>
          <a:chOff x="0" y="0"/>
          <a:chExt cx="0" cy="0"/>
        </a:xfrm>
      </p:grpSpPr>
      <p:sp>
        <p:nvSpPr>
          <p:cNvPr id="22" name="Google Shape;22;p11"/>
          <p:cNvSpPr txBox="1">
            <a:spLocks noGrp="1"/>
          </p:cNvSpPr>
          <p:nvPr>
            <p:ph type="subTitle" idx="1"/>
          </p:nvPr>
        </p:nvSpPr>
        <p:spPr>
          <a:xfrm>
            <a:off x="388749" y="493181"/>
            <a:ext cx="10235340" cy="307777"/>
          </a:xfrm>
          <a:prstGeom prst="rect">
            <a:avLst/>
          </a:prstGeom>
        </p:spPr>
        <p:txBody>
          <a:bodyPr vert="horz" wrap="square" lIns="0" tIns="0" rIns="0" bIns="0" rtlCol="0" anchor="t" anchorCtr="0">
            <a:spAutoFit/>
          </a:bodyPr>
          <a:lstStyle>
            <a:lvl1pPr marL="0" indent="0">
              <a:buNone/>
              <a:defRPr sz="2000" b="0" cap="none" baseline="0" dirty="0">
                <a:solidFill>
                  <a:schemeClr val="bg2"/>
                </a:solidFill>
              </a:defRPr>
            </a:lvl1pPr>
          </a:lstStyle>
          <a:p>
            <a:pPr lvl="0">
              <a:buClr>
                <a:srgbClr val="000000"/>
              </a:buClr>
              <a:buFont typeface="Arial"/>
            </a:pPr>
            <a:r>
              <a:rPr lang="en-GB"/>
              <a:t>Click to edit Master subtitle style</a:t>
            </a:r>
            <a:endParaRPr/>
          </a:p>
        </p:txBody>
      </p:sp>
      <p:sp>
        <p:nvSpPr>
          <p:cNvPr id="5" name="Title 4">
            <a:extLst>
              <a:ext uri="{FF2B5EF4-FFF2-40B4-BE49-F238E27FC236}">
                <a16:creationId xmlns:a16="http://schemas.microsoft.com/office/drawing/2014/main" id="{B510EEA7-DDB0-3DDE-1EED-FB7FCF4A4E0E}"/>
              </a:ext>
            </a:extLst>
          </p:cNvPr>
          <p:cNvSpPr>
            <a:spLocks noGrp="1"/>
          </p:cNvSpPr>
          <p:nvPr>
            <p:ph type="title"/>
          </p:nvPr>
        </p:nvSpPr>
        <p:spPr>
          <a:xfrm>
            <a:off x="388749" y="80133"/>
            <a:ext cx="10235339" cy="369332"/>
          </a:xfrm>
          <a:prstGeom prst="rect">
            <a:avLst/>
          </a:prstGeom>
        </p:spPr>
        <p:txBody>
          <a:bodyPr/>
          <a:lstStyle>
            <a:lvl1pPr>
              <a:defRPr b="1">
                <a:solidFill>
                  <a:schemeClr val="bg2"/>
                </a:solidFill>
              </a:defRPr>
            </a:lvl1pPr>
          </a:lstStyle>
          <a:p>
            <a:r>
              <a:rPr lang="en-GB"/>
              <a:t>Click to edit Master title style</a:t>
            </a:r>
          </a:p>
        </p:txBody>
      </p:sp>
      <p:sp>
        <p:nvSpPr>
          <p:cNvPr id="2" name="Text Placeholder 4">
            <a:extLst>
              <a:ext uri="{FF2B5EF4-FFF2-40B4-BE49-F238E27FC236}">
                <a16:creationId xmlns:a16="http://schemas.microsoft.com/office/drawing/2014/main" id="{97F2AF67-A6A1-E388-C146-26640D20BF3A}"/>
              </a:ext>
            </a:extLst>
          </p:cNvPr>
          <p:cNvSpPr>
            <a:spLocks noGrp="1"/>
          </p:cNvSpPr>
          <p:nvPr>
            <p:ph idx="17" hasCustomPrompt="1"/>
          </p:nvPr>
        </p:nvSpPr>
        <p:spPr>
          <a:xfrm>
            <a:off x="390041" y="1425566"/>
            <a:ext cx="5400000" cy="461665"/>
          </a:xfrm>
          <a:prstGeom prst="rect">
            <a:avLst/>
          </a:prstGeom>
        </p:spPr>
        <p:txBody>
          <a:bodyPr vert="horz" wrap="square" lIns="0" tIns="0" rIns="0" bIns="0" rtlCol="0">
            <a:spAutoFit/>
          </a:bodyPr>
          <a:lstStyle>
            <a:lvl1pPr>
              <a:tabLst>
                <a:tab pos="4667250" algn="l"/>
              </a:tabLst>
              <a:defRPr b="0" u="sng" baseline="0">
                <a:solidFill>
                  <a:schemeClr val="bg2"/>
                </a:solidFill>
                <a:uFill>
                  <a:solidFill>
                    <a:schemeClr val="tx2"/>
                  </a:solidFill>
                </a:uFill>
              </a:defRPr>
            </a:lvl1pPr>
            <a:lvl2pPr>
              <a:defRPr b="0">
                <a:solidFill>
                  <a:schemeClr val="bg2"/>
                </a:solidFill>
              </a:defRPr>
            </a:lvl2pPr>
            <a:lvl3pPr>
              <a:defRPr b="0">
                <a:solidFill>
                  <a:schemeClr val="bg2"/>
                </a:solidFill>
              </a:defRPr>
            </a:lvl3pPr>
            <a:lvl4pPr>
              <a:defRPr b="0">
                <a:solidFill>
                  <a:schemeClr val="bg2"/>
                </a:solidFill>
              </a:defRPr>
            </a:lvl4pPr>
            <a:lvl5pPr>
              <a:defRPr b="0">
                <a:solidFill>
                  <a:schemeClr val="bg2"/>
                </a:solidFill>
              </a:defRPr>
            </a:lvl5pPr>
          </a:lstStyle>
          <a:p>
            <a:pPr lvl="0"/>
            <a:r>
              <a:rPr lang="en-GB"/>
              <a:t>Click to edit Master text styles	xx</a:t>
            </a:r>
          </a:p>
          <a:p>
            <a:pPr lvl="1"/>
            <a:r>
              <a:rPr lang="en-GB"/>
              <a:t>Sub content</a:t>
            </a:r>
          </a:p>
        </p:txBody>
      </p:sp>
      <p:sp>
        <p:nvSpPr>
          <p:cNvPr id="4" name="Text Placeholder 4">
            <a:extLst>
              <a:ext uri="{FF2B5EF4-FFF2-40B4-BE49-F238E27FC236}">
                <a16:creationId xmlns:a16="http://schemas.microsoft.com/office/drawing/2014/main" id="{BA86F14B-CFB5-3537-E10C-DA31B92AB267}"/>
              </a:ext>
            </a:extLst>
          </p:cNvPr>
          <p:cNvSpPr>
            <a:spLocks noGrp="1"/>
          </p:cNvSpPr>
          <p:nvPr>
            <p:ph idx="18" hasCustomPrompt="1"/>
          </p:nvPr>
        </p:nvSpPr>
        <p:spPr>
          <a:xfrm>
            <a:off x="6117956" y="1425566"/>
            <a:ext cx="5400000" cy="461665"/>
          </a:xfrm>
          <a:prstGeom prst="rect">
            <a:avLst/>
          </a:prstGeom>
        </p:spPr>
        <p:txBody>
          <a:bodyPr vert="horz" wrap="square" lIns="0" tIns="0" rIns="0" bIns="0" rtlCol="0">
            <a:spAutoFit/>
          </a:bodyPr>
          <a:lstStyle>
            <a:lvl1pPr>
              <a:tabLst>
                <a:tab pos="4667250" algn="l"/>
              </a:tabLst>
              <a:defRPr b="0" u="sng" baseline="0">
                <a:solidFill>
                  <a:schemeClr val="bg2"/>
                </a:solidFill>
                <a:uFill>
                  <a:solidFill>
                    <a:schemeClr val="tx2"/>
                  </a:solidFill>
                </a:uFill>
              </a:defRPr>
            </a:lvl1pPr>
            <a:lvl2pPr>
              <a:defRPr b="0">
                <a:solidFill>
                  <a:schemeClr val="bg2"/>
                </a:solidFill>
              </a:defRPr>
            </a:lvl2pPr>
            <a:lvl3pPr>
              <a:defRPr b="0">
                <a:solidFill>
                  <a:schemeClr val="bg2"/>
                </a:solidFill>
              </a:defRPr>
            </a:lvl3pPr>
            <a:lvl4pPr>
              <a:defRPr b="0">
                <a:solidFill>
                  <a:schemeClr val="bg2"/>
                </a:solidFill>
              </a:defRPr>
            </a:lvl4pPr>
            <a:lvl5pPr>
              <a:defRPr b="0">
                <a:solidFill>
                  <a:schemeClr val="bg2"/>
                </a:solidFill>
              </a:defRPr>
            </a:lvl5pPr>
          </a:lstStyle>
          <a:p>
            <a:pPr lvl="0"/>
            <a:r>
              <a:rPr lang="en-GB"/>
              <a:t>Click to edit Master text styles	xx</a:t>
            </a:r>
          </a:p>
          <a:p>
            <a:pPr lvl="1"/>
            <a:r>
              <a:rPr lang="en-GB"/>
              <a:t>Sub content</a:t>
            </a:r>
          </a:p>
        </p:txBody>
      </p:sp>
      <p:cxnSp>
        <p:nvCxnSpPr>
          <p:cNvPr id="8" name="Straight Connector 7">
            <a:extLst>
              <a:ext uri="{FF2B5EF4-FFF2-40B4-BE49-F238E27FC236}">
                <a16:creationId xmlns:a16="http://schemas.microsoft.com/office/drawing/2014/main" id="{7EC56F1E-AD9D-5DF8-EC1F-7BB017D17683}"/>
              </a:ext>
            </a:extLst>
          </p:cNvPr>
          <p:cNvCxnSpPr>
            <a:cxnSpLocks/>
          </p:cNvCxnSpPr>
          <p:nvPr userDrawn="1"/>
        </p:nvCxnSpPr>
        <p:spPr>
          <a:xfrm flipH="1">
            <a:off x="378417" y="838086"/>
            <a:ext cx="11435166"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231569DE-9F99-5178-A2BE-50EF128D67EC}"/>
              </a:ext>
            </a:extLst>
          </p:cNvPr>
          <p:cNvSpPr/>
          <p:nvPr userDrawn="1"/>
        </p:nvSpPr>
        <p:spPr>
          <a:xfrm>
            <a:off x="378417" y="815227"/>
            <a:ext cx="1305640" cy="45719"/>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Connector 19">
            <a:extLst>
              <a:ext uri="{FF2B5EF4-FFF2-40B4-BE49-F238E27FC236}">
                <a16:creationId xmlns:a16="http://schemas.microsoft.com/office/drawing/2014/main" id="{851EDBE9-A944-2EE4-C1B9-A359C9550C6B}"/>
              </a:ext>
            </a:extLst>
          </p:cNvPr>
          <p:cNvCxnSpPr>
            <a:cxnSpLocks/>
          </p:cNvCxnSpPr>
          <p:nvPr userDrawn="1"/>
        </p:nvCxnSpPr>
        <p:spPr>
          <a:xfrm flipH="1">
            <a:off x="378417" y="6536050"/>
            <a:ext cx="11435166"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Rectangle 20">
            <a:extLst>
              <a:ext uri="{FF2B5EF4-FFF2-40B4-BE49-F238E27FC236}">
                <a16:creationId xmlns:a16="http://schemas.microsoft.com/office/drawing/2014/main" id="{90EF0A41-CDB1-32AA-3249-456525A17161}"/>
              </a:ext>
            </a:extLst>
          </p:cNvPr>
          <p:cNvSpPr/>
          <p:nvPr userDrawn="1"/>
        </p:nvSpPr>
        <p:spPr>
          <a:xfrm>
            <a:off x="10507943" y="6513191"/>
            <a:ext cx="1305640" cy="45719"/>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Graphic 5">
            <a:extLst>
              <a:ext uri="{FF2B5EF4-FFF2-40B4-BE49-F238E27FC236}">
                <a16:creationId xmlns:a16="http://schemas.microsoft.com/office/drawing/2014/main" id="{1FBEE612-51D6-2B65-FFEC-7BA6263548D3}"/>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0779330" y="160442"/>
            <a:ext cx="1044585" cy="174098"/>
          </a:xfrm>
          <a:prstGeom prst="rect">
            <a:avLst/>
          </a:prstGeom>
        </p:spPr>
      </p:pic>
      <p:sp>
        <p:nvSpPr>
          <p:cNvPr id="13" name="フッター プレースホルダー 1">
            <a:extLst>
              <a:ext uri="{FF2B5EF4-FFF2-40B4-BE49-F238E27FC236}">
                <a16:creationId xmlns:a16="http://schemas.microsoft.com/office/drawing/2014/main" id="{C2411042-9ACE-B396-1BDB-13082FD90A32}"/>
              </a:ext>
            </a:extLst>
          </p:cNvPr>
          <p:cNvSpPr>
            <a:spLocks noGrp="1"/>
          </p:cNvSpPr>
          <p:nvPr>
            <p:ph type="ftr" sz="quarter" idx="3"/>
          </p:nvPr>
        </p:nvSpPr>
        <p:spPr>
          <a:xfrm>
            <a:off x="388749" y="6625229"/>
            <a:ext cx="4114800" cy="138112"/>
          </a:xfrm>
          <a:prstGeom prst="rect">
            <a:avLst/>
          </a:prstGeom>
        </p:spPr>
        <p:txBody>
          <a:bodyPr vert="horz" lIns="91440" tIns="45720" rIns="91440" bIns="45720" rtlCol="0" anchor="ctr"/>
          <a:lstStyle>
            <a:lvl1pPr algn="l">
              <a:defRPr sz="700">
                <a:solidFill>
                  <a:schemeClr val="tx1">
                    <a:tint val="82000"/>
                  </a:schemeClr>
                </a:solidFill>
              </a:defRPr>
            </a:lvl1pPr>
          </a:lstStyle>
          <a:p>
            <a:r>
              <a:rPr kumimoji="1" lang="en-US" altLang="ja-JP"/>
              <a:t>NX WANBISHI CONFIDENTIAL</a:t>
            </a:r>
            <a:endParaRPr kumimoji="1" lang="ja-JP" altLang="en-US" dirty="0"/>
          </a:p>
        </p:txBody>
      </p:sp>
      <p:sp>
        <p:nvSpPr>
          <p:cNvPr id="3" name="Google Shape;14;p9">
            <a:extLst>
              <a:ext uri="{FF2B5EF4-FFF2-40B4-BE49-F238E27FC236}">
                <a16:creationId xmlns:a16="http://schemas.microsoft.com/office/drawing/2014/main" id="{8E947A6C-DCA2-8AF1-FDAA-52381D77E18C}"/>
              </a:ext>
            </a:extLst>
          </p:cNvPr>
          <p:cNvSpPr txBox="1">
            <a:spLocks noGrp="1"/>
          </p:cNvSpPr>
          <p:nvPr>
            <p:ph type="sldNum" idx="12"/>
          </p:nvPr>
        </p:nvSpPr>
        <p:spPr>
          <a:xfrm>
            <a:off x="11269324" y="533195"/>
            <a:ext cx="521790" cy="215444"/>
          </a:xfrm>
          <a:prstGeom prst="rect">
            <a:avLst/>
          </a:prstGeom>
          <a:noFill/>
          <a:ln>
            <a:noFill/>
          </a:ln>
        </p:spPr>
        <p:txBody>
          <a:bodyPr spcFirstLastPara="1" wrap="square" lIns="0" tIns="0" rIns="0" bIns="0" anchor="t" anchorCtr="0">
            <a:spAutoFit/>
          </a:bodyPr>
          <a:lstStyle>
            <a:lvl1pPr marL="0" marR="0" lvl="0" indent="0" algn="r" rtl="0">
              <a:spcBef>
                <a:spcPts val="0"/>
              </a:spcBef>
              <a:buNone/>
              <a:defRPr sz="1400" b="0" i="0" u="none" strike="noStrike" cap="none">
                <a:solidFill>
                  <a:schemeClr val="bg2"/>
                </a:solidFill>
                <a:latin typeface="Arial"/>
                <a:ea typeface="Arial"/>
                <a:cs typeface="Arial"/>
                <a:sym typeface="Arial"/>
              </a:defRPr>
            </a:lvl1pPr>
            <a:lvl2pPr marL="0" marR="0" lvl="1" indent="0" algn="r" rtl="0">
              <a:spcBef>
                <a:spcPts val="0"/>
              </a:spcBef>
              <a:buNone/>
              <a:defRPr sz="1200" b="0" i="0" u="none" strike="noStrike" cap="none">
                <a:solidFill>
                  <a:srgbClr val="888888"/>
                </a:solidFill>
                <a:latin typeface="Arial"/>
                <a:ea typeface="Arial"/>
                <a:cs typeface="Arial"/>
                <a:sym typeface="Arial"/>
              </a:defRPr>
            </a:lvl2pPr>
            <a:lvl3pPr marL="0" marR="0" lvl="2" indent="0" algn="r" rtl="0">
              <a:spcBef>
                <a:spcPts val="0"/>
              </a:spcBef>
              <a:buNone/>
              <a:defRPr sz="1200" b="0" i="0" u="none" strike="noStrike" cap="none">
                <a:solidFill>
                  <a:srgbClr val="888888"/>
                </a:solidFill>
                <a:latin typeface="Arial"/>
                <a:ea typeface="Arial"/>
                <a:cs typeface="Arial"/>
                <a:sym typeface="Arial"/>
              </a:defRPr>
            </a:lvl3pPr>
            <a:lvl4pPr marL="0" marR="0" lvl="3" indent="0" algn="r" rtl="0">
              <a:spcBef>
                <a:spcPts val="0"/>
              </a:spcBef>
              <a:buNone/>
              <a:defRPr sz="1200" b="0" i="0" u="none" strike="noStrike" cap="none">
                <a:solidFill>
                  <a:srgbClr val="888888"/>
                </a:solidFill>
                <a:latin typeface="Arial"/>
                <a:ea typeface="Arial"/>
                <a:cs typeface="Arial"/>
                <a:sym typeface="Arial"/>
              </a:defRPr>
            </a:lvl4pPr>
            <a:lvl5pPr marL="0" marR="0" lvl="4" indent="0" algn="r" rtl="0">
              <a:spcBef>
                <a:spcPts val="0"/>
              </a:spcBef>
              <a:buNone/>
              <a:defRPr sz="1200" b="0" i="0" u="none" strike="noStrike" cap="none">
                <a:solidFill>
                  <a:srgbClr val="888888"/>
                </a:solidFill>
                <a:latin typeface="Arial"/>
                <a:ea typeface="Arial"/>
                <a:cs typeface="Arial"/>
                <a:sym typeface="Arial"/>
              </a:defRPr>
            </a:lvl5pPr>
            <a:lvl6pPr marL="0" marR="0" lvl="5" indent="0" algn="r" rtl="0">
              <a:spcBef>
                <a:spcPts val="0"/>
              </a:spcBef>
              <a:buNone/>
              <a:defRPr sz="1200" b="0" i="0" u="none" strike="noStrike" cap="none">
                <a:solidFill>
                  <a:srgbClr val="888888"/>
                </a:solidFill>
                <a:latin typeface="Arial"/>
                <a:ea typeface="Arial"/>
                <a:cs typeface="Arial"/>
                <a:sym typeface="Arial"/>
              </a:defRPr>
            </a:lvl6pPr>
            <a:lvl7pPr marL="0" marR="0" lvl="6" indent="0" algn="r" rtl="0">
              <a:spcBef>
                <a:spcPts val="0"/>
              </a:spcBef>
              <a:buNone/>
              <a:defRPr sz="1200" b="0" i="0" u="none" strike="noStrike" cap="none">
                <a:solidFill>
                  <a:srgbClr val="888888"/>
                </a:solidFill>
                <a:latin typeface="Arial"/>
                <a:ea typeface="Arial"/>
                <a:cs typeface="Arial"/>
                <a:sym typeface="Arial"/>
              </a:defRPr>
            </a:lvl7pPr>
            <a:lvl8pPr marL="0" marR="0" lvl="7" indent="0" algn="r" rtl="0">
              <a:spcBef>
                <a:spcPts val="0"/>
              </a:spcBef>
              <a:buNone/>
              <a:defRPr sz="1200" b="0" i="0" u="none" strike="noStrike" cap="none">
                <a:solidFill>
                  <a:srgbClr val="888888"/>
                </a:solidFill>
                <a:latin typeface="Arial"/>
                <a:ea typeface="Arial"/>
                <a:cs typeface="Arial"/>
                <a:sym typeface="Arial"/>
              </a:defRPr>
            </a:lvl8pPr>
            <a:lvl9pPr marL="0" marR="0" lvl="8" indent="0" algn="r" rtl="0">
              <a:spcBef>
                <a:spcPts val="0"/>
              </a:spcBef>
              <a:buNone/>
              <a:defRPr sz="1200" b="0" i="0" u="none" strike="noStrike" cap="none">
                <a:solidFill>
                  <a:srgbClr val="888888"/>
                </a:solidFill>
                <a:latin typeface="Arial"/>
                <a:ea typeface="Arial"/>
                <a:cs typeface="Arial"/>
                <a:sym typeface="Arial"/>
              </a:defRPr>
            </a:lvl9pPr>
          </a:lstStyle>
          <a:p>
            <a:fld id="{00000000-1234-1234-1234-123412341234}" type="slidenum">
              <a:rPr lang="en-US" smtClean="0"/>
              <a:pPr/>
              <a:t>‹#›</a:t>
            </a:fld>
            <a:r>
              <a:rPr lang="en-US"/>
              <a:t>/00</a:t>
            </a:r>
            <a:endParaRPr lang="en-US" dirty="0"/>
          </a:p>
        </p:txBody>
      </p:sp>
    </p:spTree>
    <p:extLst>
      <p:ext uri="{BB962C8B-B14F-4D97-AF65-F5344CB8AC3E}">
        <p14:creationId xmlns:p14="http://schemas.microsoft.com/office/powerpoint/2010/main" val="1558452879"/>
      </p:ext>
    </p:extLst>
  </p:cSld>
  <p:clrMapOvr>
    <a:masterClrMapping/>
  </p:clrMapOvr>
  <p:extLst>
    <p:ext uri="{DCECCB84-F9BA-43D5-87BE-67443E8EF086}">
      <p15:sldGuideLst xmlns:p15="http://schemas.microsoft.com/office/powerpoint/2012/main">
        <p15:guide id="3" orient="horz" pos="2160" userDrawn="1">
          <p15:clr>
            <a:srgbClr val="FBAE40"/>
          </p15:clr>
        </p15:guide>
        <p15:guide id="4"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Layout_02" preserve="1" userDrawn="1">
  <p:cSld name="Content_white background">
    <p:bg>
      <p:bgPr>
        <a:solidFill>
          <a:schemeClr val="bg1"/>
        </a:solidFill>
        <a:effectLst/>
      </p:bgPr>
    </p:bg>
    <p:spTree>
      <p:nvGrpSpPr>
        <p:cNvPr id="1" name="Shape 19"/>
        <p:cNvGrpSpPr/>
        <p:nvPr/>
      </p:nvGrpSpPr>
      <p:grpSpPr>
        <a:xfrm>
          <a:off x="0" y="0"/>
          <a:ext cx="0" cy="0"/>
          <a:chOff x="0" y="0"/>
          <a:chExt cx="0" cy="0"/>
        </a:xfrm>
      </p:grpSpPr>
      <p:sp>
        <p:nvSpPr>
          <p:cNvPr id="5" name="Title 4">
            <a:extLst>
              <a:ext uri="{FF2B5EF4-FFF2-40B4-BE49-F238E27FC236}">
                <a16:creationId xmlns:a16="http://schemas.microsoft.com/office/drawing/2014/main" id="{B510EEA7-DDB0-3DDE-1EED-FB7FCF4A4E0E}"/>
              </a:ext>
            </a:extLst>
          </p:cNvPr>
          <p:cNvSpPr>
            <a:spLocks noGrp="1"/>
          </p:cNvSpPr>
          <p:nvPr>
            <p:ph type="title"/>
          </p:nvPr>
        </p:nvSpPr>
        <p:spPr>
          <a:xfrm>
            <a:off x="388749" y="80133"/>
            <a:ext cx="10235339" cy="369332"/>
          </a:xfrm>
          <a:prstGeom prst="rect">
            <a:avLst/>
          </a:prstGeom>
        </p:spPr>
        <p:txBody>
          <a:bodyPr/>
          <a:lstStyle>
            <a:lvl1pPr>
              <a:defRPr>
                <a:solidFill>
                  <a:schemeClr val="bg2"/>
                </a:solidFill>
              </a:defRPr>
            </a:lvl1pPr>
          </a:lstStyle>
          <a:p>
            <a:r>
              <a:rPr lang="en-GB"/>
              <a:t>Click to edit Master title style</a:t>
            </a:r>
          </a:p>
        </p:txBody>
      </p:sp>
      <p:sp>
        <p:nvSpPr>
          <p:cNvPr id="28" name="Text Placeholder 4">
            <a:extLst>
              <a:ext uri="{FF2B5EF4-FFF2-40B4-BE49-F238E27FC236}">
                <a16:creationId xmlns:a16="http://schemas.microsoft.com/office/drawing/2014/main" id="{EB995593-D98B-A075-9A03-2CB306DCA8D2}"/>
              </a:ext>
            </a:extLst>
          </p:cNvPr>
          <p:cNvSpPr>
            <a:spLocks noGrp="1"/>
          </p:cNvSpPr>
          <p:nvPr>
            <p:ph idx="17"/>
          </p:nvPr>
        </p:nvSpPr>
        <p:spPr>
          <a:xfrm>
            <a:off x="390041" y="989013"/>
            <a:ext cx="11435166" cy="1177245"/>
          </a:xfrm>
          <a:prstGeom prst="rect">
            <a:avLst/>
          </a:prstGeom>
        </p:spPr>
        <p:txBody>
          <a:bodyPr vert="horz" wrap="square" lIns="0" tIns="0" rIns="0" bIns="0" rtlCol="0">
            <a:spAutoFit/>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3" name="Google Shape;22;p11">
            <a:extLst>
              <a:ext uri="{FF2B5EF4-FFF2-40B4-BE49-F238E27FC236}">
                <a16:creationId xmlns:a16="http://schemas.microsoft.com/office/drawing/2014/main" id="{63237C9C-EF71-9E88-27CA-18A892546468}"/>
              </a:ext>
            </a:extLst>
          </p:cNvPr>
          <p:cNvSpPr txBox="1">
            <a:spLocks noGrp="1"/>
          </p:cNvSpPr>
          <p:nvPr>
            <p:ph type="subTitle" idx="1"/>
          </p:nvPr>
        </p:nvSpPr>
        <p:spPr>
          <a:xfrm>
            <a:off x="388748" y="493181"/>
            <a:ext cx="10235339" cy="307777"/>
          </a:xfrm>
          <a:prstGeom prst="rect">
            <a:avLst/>
          </a:prstGeom>
        </p:spPr>
        <p:txBody>
          <a:bodyPr vert="horz" wrap="square" lIns="0" tIns="0" rIns="0" bIns="0" rtlCol="0" anchor="t" anchorCtr="0">
            <a:spAutoFit/>
          </a:bodyPr>
          <a:lstStyle>
            <a:lvl1pPr marL="0" indent="0">
              <a:buNone/>
              <a:defRPr sz="2000" b="0" cap="none" baseline="0" dirty="0">
                <a:solidFill>
                  <a:schemeClr val="bg2"/>
                </a:solidFill>
              </a:defRPr>
            </a:lvl1pPr>
          </a:lstStyle>
          <a:p>
            <a:pPr lvl="0">
              <a:buClr>
                <a:srgbClr val="000000"/>
              </a:buClr>
              <a:buFont typeface="Arial"/>
            </a:pPr>
            <a:r>
              <a:rPr lang="en-GB"/>
              <a:t>Click to edit Master subtitle style</a:t>
            </a:r>
            <a:endParaRPr/>
          </a:p>
        </p:txBody>
      </p:sp>
      <p:cxnSp>
        <p:nvCxnSpPr>
          <p:cNvPr id="2" name="Straight Connector 7">
            <a:extLst>
              <a:ext uri="{FF2B5EF4-FFF2-40B4-BE49-F238E27FC236}">
                <a16:creationId xmlns:a16="http://schemas.microsoft.com/office/drawing/2014/main" id="{A9B15833-42D9-B4B8-FE52-91BC46976E73}"/>
              </a:ext>
            </a:extLst>
          </p:cNvPr>
          <p:cNvCxnSpPr>
            <a:cxnSpLocks/>
          </p:cNvCxnSpPr>
          <p:nvPr userDrawn="1"/>
        </p:nvCxnSpPr>
        <p:spPr>
          <a:xfrm flipH="1">
            <a:off x="378417" y="838086"/>
            <a:ext cx="11435166"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4" name="Rectangle 17">
            <a:extLst>
              <a:ext uri="{FF2B5EF4-FFF2-40B4-BE49-F238E27FC236}">
                <a16:creationId xmlns:a16="http://schemas.microsoft.com/office/drawing/2014/main" id="{D61D7050-BF6C-AB78-E4EF-A0F75941B077}"/>
              </a:ext>
            </a:extLst>
          </p:cNvPr>
          <p:cNvSpPr/>
          <p:nvPr userDrawn="1"/>
        </p:nvSpPr>
        <p:spPr>
          <a:xfrm>
            <a:off x="378417" y="815227"/>
            <a:ext cx="1305640" cy="45719"/>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Connector 19">
            <a:extLst>
              <a:ext uri="{FF2B5EF4-FFF2-40B4-BE49-F238E27FC236}">
                <a16:creationId xmlns:a16="http://schemas.microsoft.com/office/drawing/2014/main" id="{59E02E55-F773-22E5-37F8-4A616167EF1A}"/>
              </a:ext>
            </a:extLst>
          </p:cNvPr>
          <p:cNvCxnSpPr>
            <a:cxnSpLocks/>
          </p:cNvCxnSpPr>
          <p:nvPr userDrawn="1"/>
        </p:nvCxnSpPr>
        <p:spPr>
          <a:xfrm flipH="1">
            <a:off x="378417" y="6536050"/>
            <a:ext cx="11435166"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8" name="Rectangle 20">
            <a:extLst>
              <a:ext uri="{FF2B5EF4-FFF2-40B4-BE49-F238E27FC236}">
                <a16:creationId xmlns:a16="http://schemas.microsoft.com/office/drawing/2014/main" id="{FC496463-FB11-2F98-CB41-4DA18FC07007}"/>
              </a:ext>
            </a:extLst>
          </p:cNvPr>
          <p:cNvSpPr/>
          <p:nvPr userDrawn="1"/>
        </p:nvSpPr>
        <p:spPr>
          <a:xfrm>
            <a:off x="10507943" y="6513191"/>
            <a:ext cx="1305640" cy="45719"/>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Graphic 5">
            <a:extLst>
              <a:ext uri="{FF2B5EF4-FFF2-40B4-BE49-F238E27FC236}">
                <a16:creationId xmlns:a16="http://schemas.microsoft.com/office/drawing/2014/main" id="{8AC32DFE-E3A5-C0E8-D413-D06E89DE7D6D}"/>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0779330" y="160442"/>
            <a:ext cx="1044585" cy="174098"/>
          </a:xfrm>
          <a:prstGeom prst="rect">
            <a:avLst/>
          </a:prstGeom>
        </p:spPr>
      </p:pic>
      <p:sp>
        <p:nvSpPr>
          <p:cNvPr id="12" name="フッター プレースホルダー 1">
            <a:extLst>
              <a:ext uri="{FF2B5EF4-FFF2-40B4-BE49-F238E27FC236}">
                <a16:creationId xmlns:a16="http://schemas.microsoft.com/office/drawing/2014/main" id="{8B2D623E-9EA9-2C3D-357D-365449F3280C}"/>
              </a:ext>
            </a:extLst>
          </p:cNvPr>
          <p:cNvSpPr>
            <a:spLocks noGrp="1"/>
          </p:cNvSpPr>
          <p:nvPr>
            <p:ph type="ftr" sz="quarter" idx="3"/>
          </p:nvPr>
        </p:nvSpPr>
        <p:spPr>
          <a:xfrm>
            <a:off x="378417" y="6625229"/>
            <a:ext cx="4114800" cy="138112"/>
          </a:xfrm>
          <a:prstGeom prst="rect">
            <a:avLst/>
          </a:prstGeom>
        </p:spPr>
        <p:txBody>
          <a:bodyPr vert="horz" lIns="91440" tIns="45720" rIns="91440" bIns="45720" rtlCol="0" anchor="ctr"/>
          <a:lstStyle>
            <a:lvl1pPr algn="l">
              <a:defRPr sz="700">
                <a:solidFill>
                  <a:schemeClr val="tx1">
                    <a:tint val="82000"/>
                  </a:schemeClr>
                </a:solidFill>
              </a:defRPr>
            </a:lvl1pPr>
          </a:lstStyle>
          <a:p>
            <a:r>
              <a:rPr kumimoji="1" lang="en-US" altLang="ja-JP"/>
              <a:t>NX WANBISHI CONFIDENTIAL</a:t>
            </a:r>
            <a:endParaRPr kumimoji="1" lang="ja-JP" altLang="en-US" dirty="0"/>
          </a:p>
        </p:txBody>
      </p:sp>
      <p:sp>
        <p:nvSpPr>
          <p:cNvPr id="9" name="Google Shape;14;p9">
            <a:extLst>
              <a:ext uri="{FF2B5EF4-FFF2-40B4-BE49-F238E27FC236}">
                <a16:creationId xmlns:a16="http://schemas.microsoft.com/office/drawing/2014/main" id="{A9E61310-6932-1DB7-775E-F65331B234A4}"/>
              </a:ext>
            </a:extLst>
          </p:cNvPr>
          <p:cNvSpPr txBox="1">
            <a:spLocks noGrp="1"/>
          </p:cNvSpPr>
          <p:nvPr>
            <p:ph type="sldNum" idx="12"/>
          </p:nvPr>
        </p:nvSpPr>
        <p:spPr>
          <a:xfrm>
            <a:off x="11269324" y="533195"/>
            <a:ext cx="521790" cy="215444"/>
          </a:xfrm>
          <a:prstGeom prst="rect">
            <a:avLst/>
          </a:prstGeom>
          <a:noFill/>
          <a:ln>
            <a:noFill/>
          </a:ln>
        </p:spPr>
        <p:txBody>
          <a:bodyPr spcFirstLastPara="1" wrap="square" lIns="0" tIns="0" rIns="0" bIns="0" anchor="t" anchorCtr="0">
            <a:spAutoFit/>
          </a:bodyPr>
          <a:lstStyle>
            <a:lvl1pPr marL="0" marR="0" lvl="0" indent="0" algn="r" rtl="0">
              <a:spcBef>
                <a:spcPts val="0"/>
              </a:spcBef>
              <a:buNone/>
              <a:defRPr sz="1400" b="0" i="0" u="none" strike="noStrike" cap="none">
                <a:solidFill>
                  <a:schemeClr val="bg2"/>
                </a:solidFill>
                <a:latin typeface="Arial"/>
                <a:ea typeface="Arial"/>
                <a:cs typeface="Arial"/>
                <a:sym typeface="Arial"/>
              </a:defRPr>
            </a:lvl1pPr>
            <a:lvl2pPr marL="0" marR="0" lvl="1" indent="0" algn="r" rtl="0">
              <a:spcBef>
                <a:spcPts val="0"/>
              </a:spcBef>
              <a:buNone/>
              <a:defRPr sz="1200" b="0" i="0" u="none" strike="noStrike" cap="none">
                <a:solidFill>
                  <a:srgbClr val="888888"/>
                </a:solidFill>
                <a:latin typeface="Arial"/>
                <a:ea typeface="Arial"/>
                <a:cs typeface="Arial"/>
                <a:sym typeface="Arial"/>
              </a:defRPr>
            </a:lvl2pPr>
            <a:lvl3pPr marL="0" marR="0" lvl="2" indent="0" algn="r" rtl="0">
              <a:spcBef>
                <a:spcPts val="0"/>
              </a:spcBef>
              <a:buNone/>
              <a:defRPr sz="1200" b="0" i="0" u="none" strike="noStrike" cap="none">
                <a:solidFill>
                  <a:srgbClr val="888888"/>
                </a:solidFill>
                <a:latin typeface="Arial"/>
                <a:ea typeface="Arial"/>
                <a:cs typeface="Arial"/>
                <a:sym typeface="Arial"/>
              </a:defRPr>
            </a:lvl3pPr>
            <a:lvl4pPr marL="0" marR="0" lvl="3" indent="0" algn="r" rtl="0">
              <a:spcBef>
                <a:spcPts val="0"/>
              </a:spcBef>
              <a:buNone/>
              <a:defRPr sz="1200" b="0" i="0" u="none" strike="noStrike" cap="none">
                <a:solidFill>
                  <a:srgbClr val="888888"/>
                </a:solidFill>
                <a:latin typeface="Arial"/>
                <a:ea typeface="Arial"/>
                <a:cs typeface="Arial"/>
                <a:sym typeface="Arial"/>
              </a:defRPr>
            </a:lvl4pPr>
            <a:lvl5pPr marL="0" marR="0" lvl="4" indent="0" algn="r" rtl="0">
              <a:spcBef>
                <a:spcPts val="0"/>
              </a:spcBef>
              <a:buNone/>
              <a:defRPr sz="1200" b="0" i="0" u="none" strike="noStrike" cap="none">
                <a:solidFill>
                  <a:srgbClr val="888888"/>
                </a:solidFill>
                <a:latin typeface="Arial"/>
                <a:ea typeface="Arial"/>
                <a:cs typeface="Arial"/>
                <a:sym typeface="Arial"/>
              </a:defRPr>
            </a:lvl5pPr>
            <a:lvl6pPr marL="0" marR="0" lvl="5" indent="0" algn="r" rtl="0">
              <a:spcBef>
                <a:spcPts val="0"/>
              </a:spcBef>
              <a:buNone/>
              <a:defRPr sz="1200" b="0" i="0" u="none" strike="noStrike" cap="none">
                <a:solidFill>
                  <a:srgbClr val="888888"/>
                </a:solidFill>
                <a:latin typeface="Arial"/>
                <a:ea typeface="Arial"/>
                <a:cs typeface="Arial"/>
                <a:sym typeface="Arial"/>
              </a:defRPr>
            </a:lvl6pPr>
            <a:lvl7pPr marL="0" marR="0" lvl="6" indent="0" algn="r" rtl="0">
              <a:spcBef>
                <a:spcPts val="0"/>
              </a:spcBef>
              <a:buNone/>
              <a:defRPr sz="1200" b="0" i="0" u="none" strike="noStrike" cap="none">
                <a:solidFill>
                  <a:srgbClr val="888888"/>
                </a:solidFill>
                <a:latin typeface="Arial"/>
                <a:ea typeface="Arial"/>
                <a:cs typeface="Arial"/>
                <a:sym typeface="Arial"/>
              </a:defRPr>
            </a:lvl7pPr>
            <a:lvl8pPr marL="0" marR="0" lvl="7" indent="0" algn="r" rtl="0">
              <a:spcBef>
                <a:spcPts val="0"/>
              </a:spcBef>
              <a:buNone/>
              <a:defRPr sz="1200" b="0" i="0" u="none" strike="noStrike" cap="none">
                <a:solidFill>
                  <a:srgbClr val="888888"/>
                </a:solidFill>
                <a:latin typeface="Arial"/>
                <a:ea typeface="Arial"/>
                <a:cs typeface="Arial"/>
                <a:sym typeface="Arial"/>
              </a:defRPr>
            </a:lvl8pPr>
            <a:lvl9pPr marL="0" marR="0" lvl="8" indent="0" algn="r" rtl="0">
              <a:spcBef>
                <a:spcPts val="0"/>
              </a:spcBef>
              <a:buNone/>
              <a:defRPr sz="1200" b="0" i="0" u="none" strike="noStrike" cap="none">
                <a:solidFill>
                  <a:srgbClr val="888888"/>
                </a:solidFill>
                <a:latin typeface="Arial"/>
                <a:ea typeface="Arial"/>
                <a:cs typeface="Arial"/>
                <a:sym typeface="Arial"/>
              </a:defRPr>
            </a:lvl9pPr>
          </a:lstStyle>
          <a:p>
            <a:fld id="{00000000-1234-1234-1234-123412341234}" type="slidenum">
              <a:rPr lang="en-US" smtClean="0"/>
              <a:pPr/>
              <a:t>‹#›</a:t>
            </a:fld>
            <a:r>
              <a:rPr lang="en-US"/>
              <a:t>/00</a:t>
            </a:r>
            <a:endParaRPr lang="en-US" dirty="0"/>
          </a:p>
        </p:txBody>
      </p:sp>
    </p:spTree>
    <p:extLst>
      <p:ext uri="{BB962C8B-B14F-4D97-AF65-F5344CB8AC3E}">
        <p14:creationId xmlns:p14="http://schemas.microsoft.com/office/powerpoint/2010/main" val="124705011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Blank / 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287495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1" name="グラフィックス 26">
            <a:extLst>
              <a:ext uri="{FF2B5EF4-FFF2-40B4-BE49-F238E27FC236}">
                <a16:creationId xmlns:a16="http://schemas.microsoft.com/office/drawing/2014/main" id="{623AB0E0-4428-41AD-953B-EE2E36ECA9EA}"/>
              </a:ext>
            </a:extLst>
          </p:cNvPr>
          <p:cNvSpPr/>
          <p:nvPr userDrawn="1"/>
        </p:nvSpPr>
        <p:spPr>
          <a:xfrm>
            <a:off x="4520339" y="6649835"/>
            <a:ext cx="3151323" cy="88900"/>
          </a:xfrm>
          <a:prstGeom prst="rect">
            <a:avLst/>
          </a:prstGeom>
          <a:noFill/>
          <a:ln w="12623" cap="flat">
            <a:noFill/>
            <a:prstDash val="solid"/>
            <a:miter/>
          </a:ln>
        </p:spPr>
        <p:txBody>
          <a:bodyPr wrap="none" lIns="0" tIns="0" rIns="0" bIns="0" rtlCol="0" anchor="ctr"/>
          <a:lstStyle/>
          <a:p>
            <a:pPr algn="ctr"/>
            <a:r>
              <a:rPr lang="en-US" altLang="ja-JP" sz="700" spc="50" baseline="0" dirty="0">
                <a:solidFill>
                  <a:schemeClr val="tx1">
                    <a:lumMod val="50000"/>
                    <a:lumOff val="50000"/>
                  </a:schemeClr>
                </a:solidFill>
                <a:latin typeface="+mj-lt"/>
              </a:rPr>
              <a:t>© 2025 NIPPON EXPRESS HOLDINGS, INC. or its affiliates.</a:t>
            </a:r>
          </a:p>
        </p:txBody>
      </p:sp>
    </p:spTree>
    <p:extLst>
      <p:ext uri="{BB962C8B-B14F-4D97-AF65-F5344CB8AC3E}">
        <p14:creationId xmlns:p14="http://schemas.microsoft.com/office/powerpoint/2010/main" val="1155696942"/>
      </p:ext>
    </p:extLst>
  </p:cSld>
  <p:clrMap bg1="lt1" tx1="dk1" bg2="dk2" tx2="lt2" accent1="accent1" accent2="accent2" accent3="accent3" accent4="accent4" accent5="accent5" accent6="accent6" hlink="hlink" folHlink="folHlink"/>
  <p:sldLayoutIdLst>
    <p:sldLayoutId id="2147483684" r:id="rId1"/>
    <p:sldLayoutId id="2147483686" r:id="rId2"/>
    <p:sldLayoutId id="2147483712" r:id="rId3"/>
  </p:sldLayoutIdLst>
  <p:hf hd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2400" b="1" i="0" u="none" strike="noStrike" cap="none" baseline="0">
          <a:solidFill>
            <a:schemeClr val="bg2"/>
          </a:solidFill>
          <a:latin typeface="Arial"/>
          <a:ea typeface="游ゴシック" panose="020B0400000000000000" pitchFamily="50" charset="-128"/>
          <a:cs typeface="+mj-cs"/>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L="0" marR="0" lvl="0" indent="0" algn="l" rtl="0" eaLnBrk="1" hangingPunct="1">
        <a:lnSpc>
          <a:spcPct val="100000"/>
        </a:lnSpc>
        <a:spcBef>
          <a:spcPts val="0"/>
        </a:spcBef>
        <a:spcAft>
          <a:spcPts val="600"/>
        </a:spcAft>
        <a:buClr>
          <a:schemeClr val="tx2"/>
        </a:buClr>
        <a:buSzPct val="140000"/>
        <a:buFont typeface="Trim Poster Lean" pitchFamily="50" charset="0"/>
        <a:buNone/>
        <a:defRPr sz="1400" b="1" i="0" u="none" strike="noStrike" cap="none" baseline="0">
          <a:solidFill>
            <a:schemeClr val="bg2"/>
          </a:solidFill>
          <a:latin typeface="Arial"/>
          <a:ea typeface="游ゴシック" panose="020B0400000000000000" pitchFamily="50" charset="-128"/>
          <a:cs typeface="Arial"/>
          <a:sym typeface="Arial"/>
        </a:defRPr>
      </a:lvl1pPr>
      <a:lvl2pPr marL="182563" marR="0" lvl="1" indent="-182563" algn="l" rtl="0" eaLnBrk="1" hangingPunct="1">
        <a:lnSpc>
          <a:spcPct val="100000"/>
        </a:lnSpc>
        <a:spcBef>
          <a:spcPts val="0"/>
        </a:spcBef>
        <a:spcAft>
          <a:spcPts val="600"/>
        </a:spcAft>
        <a:buClr>
          <a:schemeClr val="tx2"/>
        </a:buClr>
        <a:buSzPct val="110000"/>
        <a:buFont typeface="Arial" panose="020B0604020202020204" pitchFamily="34" charset="0"/>
        <a:buChar char="▬"/>
        <a:defRPr sz="1100" b="0" i="0" u="none" strike="noStrike" cap="none" baseline="0">
          <a:solidFill>
            <a:schemeClr val="bg2"/>
          </a:solidFill>
          <a:latin typeface="Arial"/>
          <a:ea typeface="游ゴシック" panose="020B0400000000000000" pitchFamily="50" charset="-128"/>
          <a:cs typeface="Arial"/>
          <a:sym typeface="Arial"/>
        </a:defRPr>
      </a:lvl2pPr>
      <a:lvl3pPr marL="541338" marR="0" lvl="2" indent="-184150" algn="l" rtl="0" eaLnBrk="1" hangingPunct="1">
        <a:lnSpc>
          <a:spcPct val="100000"/>
        </a:lnSpc>
        <a:spcBef>
          <a:spcPts val="0"/>
        </a:spcBef>
        <a:spcAft>
          <a:spcPts val="600"/>
        </a:spcAft>
        <a:buClr>
          <a:schemeClr val="tx2"/>
        </a:buClr>
        <a:buSzPct val="110000"/>
        <a:buFont typeface="Arial" panose="020B0604020202020204" pitchFamily="34" charset="0"/>
        <a:buChar char="▬"/>
        <a:defRPr sz="1000" b="0" i="0" u="none" strike="noStrike" cap="none" baseline="0">
          <a:solidFill>
            <a:schemeClr val="bg2"/>
          </a:solidFill>
          <a:latin typeface="Arial"/>
          <a:ea typeface="游ゴシック" panose="020B0400000000000000" pitchFamily="50" charset="-128"/>
          <a:cs typeface="Arial"/>
          <a:sym typeface="Arial"/>
        </a:defRPr>
      </a:lvl3pPr>
      <a:lvl4pPr marL="715963" marR="0" lvl="3" indent="-173038" algn="l" rtl="0" eaLnBrk="1" hangingPunct="1">
        <a:lnSpc>
          <a:spcPct val="100000"/>
        </a:lnSpc>
        <a:spcBef>
          <a:spcPts val="0"/>
        </a:spcBef>
        <a:spcAft>
          <a:spcPts val="600"/>
        </a:spcAft>
        <a:buClr>
          <a:schemeClr val="tx2"/>
        </a:buClr>
        <a:buSzPct val="110000"/>
        <a:buFont typeface="Arial" panose="020B0604020202020204" pitchFamily="34" charset="0"/>
        <a:buChar char="▬"/>
        <a:defRPr sz="900" b="0" i="0" u="none" strike="noStrike" cap="none" baseline="0">
          <a:solidFill>
            <a:schemeClr val="bg2"/>
          </a:solidFill>
          <a:latin typeface="Arial"/>
          <a:ea typeface="游ゴシック" panose="020B0400000000000000" pitchFamily="50" charset="-128"/>
          <a:cs typeface="Arial"/>
          <a:sym typeface="Arial"/>
        </a:defRPr>
      </a:lvl4pPr>
      <a:lvl5pPr marL="898525" marR="0" lvl="4" indent="-177800" algn="l" rtl="0" eaLnBrk="1" hangingPunct="1">
        <a:lnSpc>
          <a:spcPct val="100000"/>
        </a:lnSpc>
        <a:spcBef>
          <a:spcPts val="0"/>
        </a:spcBef>
        <a:spcAft>
          <a:spcPts val="600"/>
        </a:spcAft>
        <a:buClr>
          <a:schemeClr val="tx2"/>
        </a:buClr>
        <a:buSzPct val="110000"/>
        <a:buFont typeface="Arial" panose="020B0604020202020204" pitchFamily="34" charset="0"/>
        <a:buChar char="▬"/>
        <a:defRPr sz="900" b="0" i="0" u="none" strike="noStrike" cap="none" baseline="0">
          <a:solidFill>
            <a:schemeClr val="bg2"/>
          </a:solidFill>
          <a:latin typeface="Arial"/>
          <a:ea typeface="游ゴシック" panose="020B0400000000000000" pitchFamily="50" charset="-128"/>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4" orient="horz" pos="2160" userDrawn="1">
          <p15:clr>
            <a:srgbClr val="F26B43"/>
          </p15:clr>
        </p15:guide>
        <p15:guide id="5" pos="3840" userDrawn="1">
          <p15:clr>
            <a:srgbClr val="F26B43"/>
          </p15:clr>
        </p15:guide>
        <p15:guide id="6" orient="horz" pos="61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3.xml"/><Relationship Id="rId5" Type="http://schemas.openxmlformats.org/officeDocument/2006/relationships/image" Target="../media/image6.jpe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グラフィックス 10">
            <a:extLst>
              <a:ext uri="{FF2B5EF4-FFF2-40B4-BE49-F238E27FC236}">
                <a16:creationId xmlns:a16="http://schemas.microsoft.com/office/drawing/2014/main" id="{0C320187-8A39-4281-A003-33D4AB56A18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867900" y="509379"/>
            <a:ext cx="1242863" cy="1274195"/>
          </a:xfrm>
          <a:prstGeom prst="rect">
            <a:avLst/>
          </a:prstGeom>
        </p:spPr>
      </p:pic>
      <p:pic>
        <p:nvPicPr>
          <p:cNvPr id="12" name="図 11" descr="黒い背景に白い文字がある&#10;&#10;中程度の精度で自動的に生成された説明">
            <a:extLst>
              <a:ext uri="{FF2B5EF4-FFF2-40B4-BE49-F238E27FC236}">
                <a16:creationId xmlns:a16="http://schemas.microsoft.com/office/drawing/2014/main" id="{6EBACF2C-8040-4DA1-BB82-6968610FB021}"/>
              </a:ext>
            </a:extLst>
          </p:cNvPr>
          <p:cNvPicPr>
            <a:picLocks noChangeAspect="1"/>
          </p:cNvPicPr>
          <p:nvPr/>
        </p:nvPicPr>
        <p:blipFill rotWithShape="1">
          <a:blip r:embed="rId4">
            <a:extLst>
              <a:ext uri="{28A0092B-C50C-407E-A947-70E740481C1C}">
                <a14:useLocalDpi xmlns:a14="http://schemas.microsoft.com/office/drawing/2010/main" val="0"/>
              </a:ext>
            </a:extLst>
          </a:blip>
          <a:srcRect t="9950" b="18531"/>
          <a:stretch/>
        </p:blipFill>
        <p:spPr>
          <a:xfrm>
            <a:off x="311552" y="0"/>
            <a:ext cx="4548683" cy="6858000"/>
          </a:xfrm>
          <a:prstGeom prst="rect">
            <a:avLst/>
          </a:prstGeom>
        </p:spPr>
      </p:pic>
      <p:sp>
        <p:nvSpPr>
          <p:cNvPr id="18" name="テキスト ボックス 13">
            <a:extLst>
              <a:ext uri="{FF2B5EF4-FFF2-40B4-BE49-F238E27FC236}">
                <a16:creationId xmlns:a16="http://schemas.microsoft.com/office/drawing/2014/main" id="{72B664AB-2FF8-336F-2FCB-747CFBA8A74B}"/>
              </a:ext>
            </a:extLst>
          </p:cNvPr>
          <p:cNvSpPr txBox="1"/>
          <p:nvPr/>
        </p:nvSpPr>
        <p:spPr>
          <a:xfrm>
            <a:off x="5007935" y="3120775"/>
            <a:ext cx="7106429" cy="746486"/>
          </a:xfrm>
          <a:prstGeom prst="rect">
            <a:avLst/>
          </a:prstGeom>
          <a:noFill/>
        </p:spPr>
        <p:txBody>
          <a:bodyPr wrap="square" rtlCol="0">
            <a:spAutoFit/>
          </a:bodyPr>
          <a:lstStyle>
            <a:defPPr>
              <a:defRPr lang="ja-JP"/>
            </a:defPPr>
            <a:lvl1pPr marL="0" algn="l" defTabSz="914400" rtl="0" eaLnBrk="1" latinLnBrk="0" hangingPunct="1">
              <a:defRPr kumimoji="1" sz="1800" kern="1200">
                <a:solidFill>
                  <a:srgbClr val="000000"/>
                </a:solidFill>
                <a:latin typeface="Arial"/>
                <a:ea typeface="游ゴシック"/>
              </a:defRPr>
            </a:lvl1pPr>
            <a:lvl2pPr marL="457200" algn="l" defTabSz="914400" rtl="0" eaLnBrk="1" latinLnBrk="0" hangingPunct="1">
              <a:defRPr kumimoji="1" sz="1800" kern="1200">
                <a:solidFill>
                  <a:srgbClr val="000000"/>
                </a:solidFill>
                <a:latin typeface="Arial"/>
                <a:ea typeface="游ゴシック"/>
              </a:defRPr>
            </a:lvl2pPr>
            <a:lvl3pPr marL="914400" algn="l" defTabSz="914400" rtl="0" eaLnBrk="1" latinLnBrk="0" hangingPunct="1">
              <a:defRPr kumimoji="1" sz="1800" kern="1200">
                <a:solidFill>
                  <a:srgbClr val="000000"/>
                </a:solidFill>
                <a:latin typeface="Arial"/>
                <a:ea typeface="游ゴシック"/>
              </a:defRPr>
            </a:lvl3pPr>
            <a:lvl4pPr marL="1371600" algn="l" defTabSz="914400" rtl="0" eaLnBrk="1" latinLnBrk="0" hangingPunct="1">
              <a:defRPr kumimoji="1" sz="1800" kern="1200">
                <a:solidFill>
                  <a:srgbClr val="000000"/>
                </a:solidFill>
                <a:latin typeface="Arial"/>
                <a:ea typeface="游ゴシック"/>
              </a:defRPr>
            </a:lvl4pPr>
            <a:lvl5pPr marL="1828800" algn="l" defTabSz="914400" rtl="0" eaLnBrk="1" latinLnBrk="0" hangingPunct="1">
              <a:defRPr kumimoji="1" sz="1800" kern="1200">
                <a:solidFill>
                  <a:srgbClr val="000000"/>
                </a:solidFill>
                <a:latin typeface="Arial"/>
                <a:ea typeface="游ゴシック"/>
              </a:defRPr>
            </a:lvl5pPr>
            <a:lvl6pPr marL="2286000" algn="l" defTabSz="914400" rtl="0" eaLnBrk="1" latinLnBrk="0" hangingPunct="1">
              <a:defRPr kumimoji="1" sz="1800" kern="1200">
                <a:solidFill>
                  <a:srgbClr val="000000"/>
                </a:solidFill>
                <a:latin typeface="Arial"/>
                <a:ea typeface="游ゴシック"/>
              </a:defRPr>
            </a:lvl6pPr>
            <a:lvl7pPr marL="2743200" algn="l" defTabSz="914400" rtl="0" eaLnBrk="1" latinLnBrk="0" hangingPunct="1">
              <a:defRPr kumimoji="1" sz="1800" kern="1200">
                <a:solidFill>
                  <a:srgbClr val="000000"/>
                </a:solidFill>
                <a:latin typeface="Arial"/>
                <a:ea typeface="游ゴシック"/>
              </a:defRPr>
            </a:lvl7pPr>
            <a:lvl8pPr marL="3200400" algn="l" defTabSz="914400" rtl="0" eaLnBrk="1" latinLnBrk="0" hangingPunct="1">
              <a:defRPr kumimoji="1" sz="1800" kern="1200">
                <a:solidFill>
                  <a:srgbClr val="000000"/>
                </a:solidFill>
                <a:latin typeface="Arial"/>
                <a:ea typeface="游ゴシック"/>
              </a:defRPr>
            </a:lvl8pPr>
            <a:lvl9pPr marL="3657600" algn="l" defTabSz="914400" rtl="0" eaLnBrk="1" latinLnBrk="0" hangingPunct="1">
              <a:defRPr kumimoji="1" sz="1800" kern="1200">
                <a:solidFill>
                  <a:srgbClr val="000000"/>
                </a:solidFill>
                <a:latin typeface="Arial"/>
                <a:ea typeface="游ゴシック"/>
              </a:defRPr>
            </a:lvl9pPr>
          </a:lstStyle>
          <a:p>
            <a:pPr marL="0" marR="0" lvl="0" indent="0" algn="l" defTabSz="457189" rtl="0" eaLnBrk="1" fontAlgn="auto" latinLnBrk="0" hangingPunct="1">
              <a:lnSpc>
                <a:spcPct val="80000"/>
              </a:lnSpc>
              <a:spcBef>
                <a:spcPts val="0"/>
              </a:spcBef>
              <a:spcAft>
                <a:spcPts val="0"/>
              </a:spcAft>
              <a:buClrTx/>
              <a:buSzTx/>
              <a:buFontTx/>
              <a:buNone/>
              <a:tabLst/>
              <a:defRPr/>
            </a:pPr>
            <a:r>
              <a:rPr lang="ja-JP" altLang="en-US" sz="2600" b="1" dirty="0">
                <a:solidFill>
                  <a:schemeClr val="bg2">
                    <a:lumMod val="90000"/>
                    <a:lumOff val="10000"/>
                  </a:schemeClr>
                </a:solidFill>
                <a:latin typeface="游ゴシック" panose="020B0400000000000000" pitchFamily="50" charset="-128"/>
                <a:ea typeface="游ゴシック" panose="020B0400000000000000" pitchFamily="50" charset="-128"/>
                <a:cs typeface="Arial" panose="020B0604020202020204" pitchFamily="34" charset="0"/>
              </a:rPr>
              <a:t>「</a:t>
            </a:r>
            <a:r>
              <a:rPr lang="en-US" altLang="ja-JP" sz="2600" b="1" dirty="0">
                <a:solidFill>
                  <a:schemeClr val="bg2">
                    <a:lumMod val="90000"/>
                    <a:lumOff val="10000"/>
                  </a:schemeClr>
                </a:solidFill>
                <a:latin typeface="游ゴシック" panose="020B0400000000000000" pitchFamily="50" charset="-128"/>
                <a:ea typeface="游ゴシック" panose="020B0400000000000000" pitchFamily="50" charset="-128"/>
                <a:cs typeface="Arial" panose="020B0604020202020204" pitchFamily="34" charset="0"/>
              </a:rPr>
              <a:t>LLM</a:t>
            </a:r>
            <a:r>
              <a:rPr lang="ja-JP" altLang="en-US" sz="2600" b="1" dirty="0">
                <a:solidFill>
                  <a:schemeClr val="bg2">
                    <a:lumMod val="90000"/>
                    <a:lumOff val="10000"/>
                  </a:schemeClr>
                </a:solidFill>
                <a:latin typeface="游ゴシック" panose="020B0400000000000000" pitchFamily="50" charset="-128"/>
                <a:ea typeface="游ゴシック" panose="020B0400000000000000" pitchFamily="50" charset="-128"/>
                <a:cs typeface="Arial" panose="020B0604020202020204" pitchFamily="34" charset="0"/>
              </a:rPr>
              <a:t>を利用した歴史文献資料の現代語訳の品質に関わる調査業務」分析結果報告 </a:t>
            </a:r>
          </a:p>
        </p:txBody>
      </p:sp>
      <p:sp>
        <p:nvSpPr>
          <p:cNvPr id="19" name="テキスト ボックス 17">
            <a:extLst>
              <a:ext uri="{FF2B5EF4-FFF2-40B4-BE49-F238E27FC236}">
                <a16:creationId xmlns:a16="http://schemas.microsoft.com/office/drawing/2014/main" id="{84BD0DF1-4A7C-C70A-A1AB-156EFD362860}"/>
              </a:ext>
            </a:extLst>
          </p:cNvPr>
          <p:cNvSpPr txBox="1"/>
          <p:nvPr/>
        </p:nvSpPr>
        <p:spPr>
          <a:xfrm>
            <a:off x="6996613" y="5371334"/>
            <a:ext cx="2359658" cy="345544"/>
          </a:xfrm>
          <a:prstGeom prst="rect">
            <a:avLst/>
          </a:prstGeom>
          <a:noFill/>
          <a:ln>
            <a:noFill/>
          </a:ln>
        </p:spPr>
        <p:txBody>
          <a:bodyPr wrap="square" rtlCol="0">
            <a:spAutoFit/>
          </a:bodyPr>
          <a:lstStyle>
            <a:defPPr>
              <a:defRPr lang="ja-JP"/>
            </a:defPPr>
            <a:lvl1pPr marL="0" algn="l" defTabSz="914400" rtl="0" eaLnBrk="1" latinLnBrk="0" hangingPunct="1">
              <a:defRPr kumimoji="1" sz="1800" kern="1200">
                <a:solidFill>
                  <a:srgbClr val="000000"/>
                </a:solidFill>
                <a:latin typeface="Arial"/>
                <a:ea typeface="游ゴシック"/>
              </a:defRPr>
            </a:lvl1pPr>
            <a:lvl2pPr marL="457200" algn="l" defTabSz="914400" rtl="0" eaLnBrk="1" latinLnBrk="0" hangingPunct="1">
              <a:defRPr kumimoji="1" sz="1800" kern="1200">
                <a:solidFill>
                  <a:srgbClr val="000000"/>
                </a:solidFill>
                <a:latin typeface="Arial"/>
                <a:ea typeface="游ゴシック"/>
              </a:defRPr>
            </a:lvl2pPr>
            <a:lvl3pPr marL="914400" algn="l" defTabSz="914400" rtl="0" eaLnBrk="1" latinLnBrk="0" hangingPunct="1">
              <a:defRPr kumimoji="1" sz="1800" kern="1200">
                <a:solidFill>
                  <a:srgbClr val="000000"/>
                </a:solidFill>
                <a:latin typeface="Arial"/>
                <a:ea typeface="游ゴシック"/>
              </a:defRPr>
            </a:lvl3pPr>
            <a:lvl4pPr marL="1371600" algn="l" defTabSz="914400" rtl="0" eaLnBrk="1" latinLnBrk="0" hangingPunct="1">
              <a:defRPr kumimoji="1" sz="1800" kern="1200">
                <a:solidFill>
                  <a:srgbClr val="000000"/>
                </a:solidFill>
                <a:latin typeface="Arial"/>
                <a:ea typeface="游ゴシック"/>
              </a:defRPr>
            </a:lvl4pPr>
            <a:lvl5pPr marL="1828800" algn="l" defTabSz="914400" rtl="0" eaLnBrk="1" latinLnBrk="0" hangingPunct="1">
              <a:defRPr kumimoji="1" sz="1800" kern="1200">
                <a:solidFill>
                  <a:srgbClr val="000000"/>
                </a:solidFill>
                <a:latin typeface="Arial"/>
                <a:ea typeface="游ゴシック"/>
              </a:defRPr>
            </a:lvl5pPr>
            <a:lvl6pPr marL="2286000" algn="l" defTabSz="914400" rtl="0" eaLnBrk="1" latinLnBrk="0" hangingPunct="1">
              <a:defRPr kumimoji="1" sz="1800" kern="1200">
                <a:solidFill>
                  <a:srgbClr val="000000"/>
                </a:solidFill>
                <a:latin typeface="Arial"/>
                <a:ea typeface="游ゴシック"/>
              </a:defRPr>
            </a:lvl6pPr>
            <a:lvl7pPr marL="2743200" algn="l" defTabSz="914400" rtl="0" eaLnBrk="1" latinLnBrk="0" hangingPunct="1">
              <a:defRPr kumimoji="1" sz="1800" kern="1200">
                <a:solidFill>
                  <a:srgbClr val="000000"/>
                </a:solidFill>
                <a:latin typeface="Arial"/>
                <a:ea typeface="游ゴシック"/>
              </a:defRPr>
            </a:lvl7pPr>
            <a:lvl8pPr marL="3200400" algn="l" defTabSz="914400" rtl="0" eaLnBrk="1" latinLnBrk="0" hangingPunct="1">
              <a:defRPr kumimoji="1" sz="1800" kern="1200">
                <a:solidFill>
                  <a:srgbClr val="000000"/>
                </a:solidFill>
                <a:latin typeface="Arial"/>
                <a:ea typeface="游ゴシック"/>
              </a:defRPr>
            </a:lvl8pPr>
            <a:lvl9pPr marL="3657600" algn="l" defTabSz="914400" rtl="0" eaLnBrk="1" latinLnBrk="0" hangingPunct="1">
              <a:defRPr kumimoji="1" sz="1800" kern="1200">
                <a:solidFill>
                  <a:srgbClr val="000000"/>
                </a:solidFill>
                <a:latin typeface="Arial"/>
                <a:ea typeface="游ゴシック"/>
              </a:defRPr>
            </a:lvl9pPr>
          </a:lstStyle>
          <a:p>
            <a:pPr marL="0" marR="0" lvl="0" indent="0" algn="l" defTabSz="457189" rtl="0" eaLnBrk="1" fontAlgn="auto" latinLnBrk="0" hangingPunct="1">
              <a:lnSpc>
                <a:spcPct val="8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chemeClr val="bg2">
                    <a:lumMod val="90000"/>
                    <a:lumOff val="10000"/>
                  </a:schemeClr>
                </a:solidFill>
                <a:effectLst/>
                <a:uLnTx/>
                <a:uFillTx/>
                <a:latin typeface="游ゴシック" panose="020B0400000000000000" pitchFamily="50" charset="-128"/>
                <a:ea typeface="游ゴシック" panose="020B0400000000000000" pitchFamily="50" charset="-128"/>
                <a:cs typeface="Arial" panose="020B0604020202020204" pitchFamily="34" charset="0"/>
              </a:rPr>
              <a:t>令和</a:t>
            </a:r>
            <a:r>
              <a:rPr kumimoji="1" lang="en-US" altLang="ja-JP" sz="2000" b="1" i="0" u="none" strike="noStrike" kern="1200" cap="none" spc="0" normalizeH="0" baseline="0" noProof="0" dirty="0">
                <a:ln>
                  <a:noFill/>
                </a:ln>
                <a:solidFill>
                  <a:schemeClr val="bg2">
                    <a:lumMod val="90000"/>
                    <a:lumOff val="10000"/>
                  </a:schemeClr>
                </a:solidFill>
                <a:effectLst/>
                <a:uLnTx/>
                <a:uFillTx/>
                <a:latin typeface="游ゴシック" panose="020B0400000000000000" pitchFamily="50" charset="-128"/>
                <a:ea typeface="游ゴシック" panose="020B0400000000000000" pitchFamily="50" charset="-128"/>
                <a:cs typeface="Arial" panose="020B0604020202020204" pitchFamily="34" charset="0"/>
              </a:rPr>
              <a:t>7</a:t>
            </a:r>
            <a:r>
              <a:rPr kumimoji="1" lang="ja-JP" altLang="en-US" sz="2000" b="1" i="0" u="none" strike="noStrike" kern="1200" cap="none" spc="0" normalizeH="0" baseline="0" noProof="0" dirty="0">
                <a:ln>
                  <a:noFill/>
                </a:ln>
                <a:solidFill>
                  <a:schemeClr val="bg2">
                    <a:lumMod val="90000"/>
                    <a:lumOff val="10000"/>
                  </a:schemeClr>
                </a:solidFill>
                <a:effectLst/>
                <a:uLnTx/>
                <a:uFillTx/>
                <a:latin typeface="游ゴシック" panose="020B0400000000000000" pitchFamily="50" charset="-128"/>
                <a:ea typeface="游ゴシック" panose="020B0400000000000000" pitchFamily="50" charset="-128"/>
                <a:cs typeface="Arial" panose="020B0604020202020204" pitchFamily="34" charset="0"/>
              </a:rPr>
              <a:t>年</a:t>
            </a:r>
            <a:r>
              <a:rPr kumimoji="1" lang="en-US" altLang="ja-JP" sz="2000" b="1" i="0" u="none" strike="noStrike" kern="1200" cap="none" spc="0" normalizeH="0" baseline="0" noProof="0" dirty="0">
                <a:ln>
                  <a:noFill/>
                </a:ln>
                <a:solidFill>
                  <a:schemeClr val="bg2">
                    <a:lumMod val="90000"/>
                    <a:lumOff val="10000"/>
                  </a:schemeClr>
                </a:solidFill>
                <a:effectLst/>
                <a:uLnTx/>
                <a:uFillTx/>
                <a:latin typeface="游ゴシック" panose="020B0400000000000000" pitchFamily="50" charset="-128"/>
                <a:ea typeface="游ゴシック" panose="020B0400000000000000" pitchFamily="50" charset="-128"/>
                <a:cs typeface="Arial" panose="020B0604020202020204" pitchFamily="34" charset="0"/>
              </a:rPr>
              <a:t>3</a:t>
            </a:r>
            <a:r>
              <a:rPr kumimoji="1" lang="ja-JP" altLang="en-US" sz="2000" b="1" i="0" u="none" strike="noStrike" kern="1200" cap="none" spc="0" normalizeH="0" baseline="0" noProof="0" dirty="0">
                <a:ln>
                  <a:noFill/>
                </a:ln>
                <a:solidFill>
                  <a:schemeClr val="bg2">
                    <a:lumMod val="90000"/>
                    <a:lumOff val="10000"/>
                  </a:schemeClr>
                </a:solidFill>
                <a:effectLst/>
                <a:uLnTx/>
                <a:uFillTx/>
                <a:latin typeface="游ゴシック" panose="020B0400000000000000" pitchFamily="50" charset="-128"/>
                <a:ea typeface="游ゴシック" panose="020B0400000000000000" pitchFamily="50" charset="-128"/>
                <a:cs typeface="Arial" panose="020B0604020202020204" pitchFamily="34" charset="0"/>
              </a:rPr>
              <a:t>月</a:t>
            </a:r>
            <a:r>
              <a:rPr kumimoji="1" lang="en-US" altLang="ja-JP" sz="2000" b="1" i="0" u="none" strike="noStrike" kern="1200" cap="none" spc="0" normalizeH="0" baseline="0" noProof="0" dirty="0">
                <a:ln>
                  <a:noFill/>
                </a:ln>
                <a:solidFill>
                  <a:schemeClr val="bg2">
                    <a:lumMod val="90000"/>
                    <a:lumOff val="10000"/>
                  </a:schemeClr>
                </a:solidFill>
                <a:effectLst/>
                <a:uLnTx/>
                <a:uFillTx/>
                <a:latin typeface="游ゴシック" panose="020B0400000000000000" pitchFamily="50" charset="-128"/>
                <a:ea typeface="游ゴシック" panose="020B0400000000000000" pitchFamily="50" charset="-128"/>
                <a:cs typeface="Arial" panose="020B0604020202020204" pitchFamily="34" charset="0"/>
              </a:rPr>
              <a:t>21</a:t>
            </a:r>
            <a:r>
              <a:rPr kumimoji="1" lang="ja-JP" altLang="en-US" sz="2000" b="1" i="0" u="none" strike="noStrike" kern="1200" cap="none" spc="0" normalizeH="0" baseline="0" noProof="0" dirty="0">
                <a:ln>
                  <a:noFill/>
                </a:ln>
                <a:solidFill>
                  <a:schemeClr val="bg2">
                    <a:lumMod val="90000"/>
                    <a:lumOff val="10000"/>
                  </a:schemeClr>
                </a:solidFill>
                <a:effectLst/>
                <a:uLnTx/>
                <a:uFillTx/>
                <a:latin typeface="游ゴシック" panose="020B0400000000000000" pitchFamily="50" charset="-128"/>
                <a:ea typeface="游ゴシック" panose="020B0400000000000000" pitchFamily="50" charset="-128"/>
                <a:cs typeface="Arial" panose="020B0604020202020204" pitchFamily="34" charset="0"/>
              </a:rPr>
              <a:t>日</a:t>
            </a:r>
            <a:endParaRPr kumimoji="1" lang="en-US" altLang="ja-JP" sz="2000" b="1" i="0" u="none" strike="noStrike" kern="1200" cap="none" spc="0" normalizeH="0" baseline="0" noProof="0" dirty="0">
              <a:ln>
                <a:noFill/>
              </a:ln>
              <a:solidFill>
                <a:schemeClr val="bg2">
                  <a:lumMod val="90000"/>
                  <a:lumOff val="10000"/>
                </a:schemeClr>
              </a:solidFill>
              <a:effectLst/>
              <a:uLnTx/>
              <a:uFillTx/>
              <a:latin typeface="游ゴシック" panose="020B0400000000000000" pitchFamily="50" charset="-128"/>
              <a:ea typeface="游ゴシック" panose="020B0400000000000000" pitchFamily="50" charset="-128"/>
              <a:cs typeface="Arial" panose="020B0604020202020204" pitchFamily="34" charset="0"/>
            </a:endParaRPr>
          </a:p>
        </p:txBody>
      </p:sp>
      <p:grpSp>
        <p:nvGrpSpPr>
          <p:cNvPr id="20" name="グループ化 18">
            <a:extLst>
              <a:ext uri="{FF2B5EF4-FFF2-40B4-BE49-F238E27FC236}">
                <a16:creationId xmlns:a16="http://schemas.microsoft.com/office/drawing/2014/main" id="{ED6C47E0-8491-59C1-CC93-304062B1B759}"/>
              </a:ext>
            </a:extLst>
          </p:cNvPr>
          <p:cNvGrpSpPr/>
          <p:nvPr/>
        </p:nvGrpSpPr>
        <p:grpSpPr>
          <a:xfrm>
            <a:off x="6996613" y="5309838"/>
            <a:ext cx="2114730" cy="400050"/>
            <a:chOff x="378928" y="3842352"/>
            <a:chExt cx="1805803" cy="400050"/>
          </a:xfrm>
        </p:grpSpPr>
        <p:cxnSp>
          <p:nvCxnSpPr>
            <p:cNvPr id="21" name="直線コネクタ 19">
              <a:extLst>
                <a:ext uri="{FF2B5EF4-FFF2-40B4-BE49-F238E27FC236}">
                  <a16:creationId xmlns:a16="http://schemas.microsoft.com/office/drawing/2014/main" id="{5578420E-477B-A570-70A3-9F8FBEE22B2F}"/>
                </a:ext>
              </a:extLst>
            </p:cNvPr>
            <p:cNvCxnSpPr>
              <a:cxnSpLocks/>
            </p:cNvCxnSpPr>
            <p:nvPr/>
          </p:nvCxnSpPr>
          <p:spPr>
            <a:xfrm>
              <a:off x="378928" y="4242402"/>
              <a:ext cx="1805803" cy="0"/>
            </a:xfrm>
            <a:prstGeom prst="line">
              <a:avLst/>
            </a:prstGeom>
            <a:noFill/>
            <a:ln w="12700" cap="flat" cmpd="sng" algn="ctr">
              <a:solidFill>
                <a:schemeClr val="bg2">
                  <a:lumMod val="90000"/>
                  <a:lumOff val="10000"/>
                </a:schemeClr>
              </a:solidFill>
              <a:prstDash val="solid"/>
              <a:miter lim="800000"/>
            </a:ln>
            <a:effectLst/>
          </p:spPr>
          <p:style>
            <a:lnRef idx="1">
              <a:schemeClr val="accent1"/>
            </a:lnRef>
            <a:fillRef idx="0">
              <a:schemeClr val="accent1"/>
            </a:fillRef>
            <a:effectRef idx="0">
              <a:schemeClr val="accent1"/>
            </a:effectRef>
            <a:fontRef idx="minor">
              <a:schemeClr val="tx1"/>
            </a:fontRef>
          </p:style>
        </p:cxnSp>
        <p:cxnSp>
          <p:nvCxnSpPr>
            <p:cNvPr id="22" name="直線コネクタ 20">
              <a:extLst>
                <a:ext uri="{FF2B5EF4-FFF2-40B4-BE49-F238E27FC236}">
                  <a16:creationId xmlns:a16="http://schemas.microsoft.com/office/drawing/2014/main" id="{84D4EB9A-365D-B1B8-8B1A-3212ECD5CD18}"/>
                </a:ext>
              </a:extLst>
            </p:cNvPr>
            <p:cNvCxnSpPr>
              <a:cxnSpLocks/>
            </p:cNvCxnSpPr>
            <p:nvPr/>
          </p:nvCxnSpPr>
          <p:spPr>
            <a:xfrm>
              <a:off x="378928" y="3842352"/>
              <a:ext cx="1805803" cy="0"/>
            </a:xfrm>
            <a:prstGeom prst="line">
              <a:avLst/>
            </a:prstGeom>
            <a:noFill/>
            <a:ln w="12700" cap="flat" cmpd="sng" algn="ctr">
              <a:solidFill>
                <a:schemeClr val="bg2">
                  <a:lumMod val="90000"/>
                  <a:lumOff val="10000"/>
                </a:schemeClr>
              </a:solidFill>
              <a:prstDash val="solid"/>
              <a:miter lim="800000"/>
            </a:ln>
            <a:effectLst/>
          </p:spPr>
          <p:style>
            <a:lnRef idx="1">
              <a:schemeClr val="accent1"/>
            </a:lnRef>
            <a:fillRef idx="0">
              <a:schemeClr val="accent1"/>
            </a:fillRef>
            <a:effectRef idx="0">
              <a:schemeClr val="accent1"/>
            </a:effectRef>
            <a:fontRef idx="minor">
              <a:schemeClr val="tx1"/>
            </a:fontRef>
          </p:style>
        </p:cxnSp>
      </p:grpSp>
      <p:sp>
        <p:nvSpPr>
          <p:cNvPr id="15" name="テキスト ボックス 14">
            <a:extLst>
              <a:ext uri="{FF2B5EF4-FFF2-40B4-BE49-F238E27FC236}">
                <a16:creationId xmlns:a16="http://schemas.microsoft.com/office/drawing/2014/main" id="{896B1E2C-A418-86C9-EF12-24FBCBD37692}"/>
              </a:ext>
            </a:extLst>
          </p:cNvPr>
          <p:cNvSpPr txBox="1"/>
          <p:nvPr/>
        </p:nvSpPr>
        <p:spPr>
          <a:xfrm>
            <a:off x="6805437" y="4469900"/>
            <a:ext cx="4618572" cy="707886"/>
          </a:xfrm>
          <a:prstGeom prst="rect">
            <a:avLst/>
          </a:prstGeom>
          <a:noFill/>
        </p:spPr>
        <p:txBody>
          <a:bodyPr wrap="none" rtlCol="0">
            <a:spAutoFit/>
          </a:bodyPr>
          <a:lstStyle/>
          <a:p>
            <a:r>
              <a:rPr kumimoji="1" lang="ja-JP" altLang="en-US" sz="2000" b="1" dirty="0">
                <a:solidFill>
                  <a:schemeClr val="bg2">
                    <a:lumMod val="90000"/>
                    <a:lumOff val="10000"/>
                  </a:schemeClr>
                </a:solidFill>
                <a:latin typeface="游ゴシック" panose="020B0400000000000000" pitchFamily="50" charset="-128"/>
                <a:ea typeface="游ゴシック" panose="020B0400000000000000" pitchFamily="50" charset="-128"/>
              </a:rPr>
              <a:t>デジタル事業推進部 プロダクト開発室</a:t>
            </a:r>
          </a:p>
          <a:p>
            <a:r>
              <a:rPr kumimoji="1" lang="ja-JP" altLang="en-US" sz="2000" b="1" dirty="0">
                <a:solidFill>
                  <a:schemeClr val="bg2">
                    <a:lumMod val="90000"/>
                    <a:lumOff val="10000"/>
                  </a:schemeClr>
                </a:solidFill>
                <a:latin typeface="游ゴシック" panose="020B0400000000000000" pitchFamily="50" charset="-128"/>
                <a:ea typeface="游ゴシック" panose="020B0400000000000000" pitchFamily="50" charset="-128"/>
              </a:rPr>
              <a:t>太田 那優、村上 大輔</a:t>
            </a:r>
          </a:p>
        </p:txBody>
      </p:sp>
      <p:pic>
        <p:nvPicPr>
          <p:cNvPr id="16" name="図 15">
            <a:extLst>
              <a:ext uri="{FF2B5EF4-FFF2-40B4-BE49-F238E27FC236}">
                <a16:creationId xmlns:a16="http://schemas.microsoft.com/office/drawing/2014/main" id="{870B23B0-C975-8101-E6A1-609DD099A79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10058" y="4089104"/>
            <a:ext cx="4064000" cy="250825"/>
          </a:xfrm>
          <a:prstGeom prst="rect">
            <a:avLst/>
          </a:prstGeom>
        </p:spPr>
      </p:pic>
      <p:sp>
        <p:nvSpPr>
          <p:cNvPr id="2" name="タイトル 1">
            <a:extLst>
              <a:ext uri="{FF2B5EF4-FFF2-40B4-BE49-F238E27FC236}">
                <a16:creationId xmlns:a16="http://schemas.microsoft.com/office/drawing/2014/main" id="{F2F11D96-33B5-665D-6590-68AFC5ED1A1C}"/>
              </a:ext>
            </a:extLst>
          </p:cNvPr>
          <p:cNvSpPr txBox="1">
            <a:spLocks/>
          </p:cNvSpPr>
          <p:nvPr/>
        </p:nvSpPr>
        <p:spPr>
          <a:xfrm>
            <a:off x="3157068" y="141854"/>
            <a:ext cx="7505980" cy="1016356"/>
          </a:xfrm>
          <a:prstGeom prst="rect">
            <a:avLst/>
          </a:prstGeom>
        </p:spPr>
        <p:txBody>
          <a:bodyPr vert="horz" lIns="91440" tIns="45720" rIns="91440" bIns="45720" rtlCol="0" anchor="ctr">
            <a:noAutofit/>
          </a:bodyPr>
          <a:lstStyle>
            <a:lvl1pPr algn="ctr" defTabSz="914377" rtl="0" eaLnBrk="1" latinLnBrk="0" hangingPunct="1">
              <a:lnSpc>
                <a:spcPct val="90000"/>
              </a:lnSpc>
              <a:spcBef>
                <a:spcPct val="0"/>
              </a:spcBef>
              <a:buNone/>
              <a:defRPr kumimoji="1" sz="2800" kern="1200">
                <a:ln>
                  <a:solidFill>
                    <a:schemeClr val="tx2"/>
                  </a:solidFill>
                </a:ln>
                <a:solidFill>
                  <a:schemeClr val="tx2"/>
                </a:solidFill>
                <a:latin typeface="+mj-lt"/>
                <a:ea typeface="+mj-ea"/>
                <a:cs typeface="+mj-cs"/>
              </a:defRPr>
            </a:lvl1pPr>
          </a:lstStyle>
          <a:p>
            <a:pPr marL="0" marR="0" lvl="0" indent="0" algn="l" defTabSz="914377" rtl="0" eaLnBrk="1" fontAlgn="auto" latinLnBrk="0" hangingPunct="1">
              <a:lnSpc>
                <a:spcPct val="100000"/>
              </a:lnSpc>
              <a:spcBef>
                <a:spcPct val="0"/>
              </a:spcBef>
              <a:spcAft>
                <a:spcPts val="0"/>
              </a:spcAft>
              <a:buClrTx/>
              <a:buSzTx/>
              <a:buFontTx/>
              <a:buNone/>
              <a:tabLst/>
              <a:defRPr/>
            </a:pPr>
            <a:r>
              <a:rPr kumimoji="1" lang="ja-JP" altLang="en-US" sz="2400" b="1" i="0" u="sng" strike="noStrike" kern="1200" cap="none" spc="0" normalizeH="0" baseline="0" noProof="0" dirty="0">
                <a:ln>
                  <a:noFill/>
                </a:ln>
                <a:solidFill>
                  <a:srgbClr val="260087"/>
                </a:solidFill>
                <a:effectLst/>
                <a:uLnTx/>
                <a:uFillTx/>
                <a:latin typeface="Arial"/>
                <a:ea typeface="游ゴシック"/>
                <a:cs typeface="+mj-cs"/>
              </a:rPr>
              <a:t>大学共同利用機関法人  </a:t>
            </a:r>
            <a:r>
              <a:rPr kumimoji="1" lang="zh-TW" altLang="en-US" sz="2400" b="1" i="0" u="sng" strike="noStrike" kern="1200" cap="none" spc="0" normalizeH="0" baseline="0" noProof="0" dirty="0">
                <a:ln>
                  <a:noFill/>
                </a:ln>
                <a:solidFill>
                  <a:srgbClr val="260087"/>
                </a:solidFill>
                <a:effectLst/>
                <a:uLnTx/>
                <a:uFillTx/>
                <a:latin typeface="Arial"/>
                <a:ea typeface="游ゴシック"/>
                <a:cs typeface="+mj-cs"/>
              </a:rPr>
              <a:t>人間文化研究機構</a:t>
            </a:r>
            <a:endParaRPr kumimoji="1" lang="en-US" altLang="ja-JP" sz="2400" b="1" i="0" u="sng" strike="noStrike" kern="1200" cap="none" spc="0" normalizeH="0" baseline="0" noProof="0" dirty="0">
              <a:ln>
                <a:noFill/>
              </a:ln>
              <a:solidFill>
                <a:srgbClr val="260087"/>
              </a:solidFill>
              <a:effectLst/>
              <a:uLnTx/>
              <a:uFillTx/>
              <a:latin typeface="Arial"/>
              <a:ea typeface="游ゴシック"/>
              <a:cs typeface="+mj-cs"/>
            </a:endParaRPr>
          </a:p>
          <a:p>
            <a:pPr marL="0" marR="0" lvl="0" indent="0" algn="l" defTabSz="914377" rtl="0" eaLnBrk="1" fontAlgn="auto" latinLnBrk="0" hangingPunct="1">
              <a:lnSpc>
                <a:spcPct val="100000"/>
              </a:lnSpc>
              <a:spcBef>
                <a:spcPct val="0"/>
              </a:spcBef>
              <a:spcAft>
                <a:spcPts val="0"/>
              </a:spcAft>
              <a:buClrTx/>
              <a:buSzTx/>
              <a:buFontTx/>
              <a:buNone/>
              <a:tabLst/>
              <a:defRPr/>
            </a:pPr>
            <a:r>
              <a:rPr kumimoji="1" lang="zh-TW" altLang="en-US" sz="2400" b="1" i="0" u="sng" strike="noStrike" kern="1200" cap="none" spc="0" normalizeH="0" baseline="0" noProof="0" dirty="0">
                <a:ln>
                  <a:noFill/>
                </a:ln>
                <a:solidFill>
                  <a:srgbClr val="260087"/>
                </a:solidFill>
                <a:effectLst/>
                <a:uLnTx/>
                <a:uFillTx/>
                <a:latin typeface="Arial"/>
                <a:ea typeface="游ゴシック"/>
                <a:cs typeface="+mj-cs"/>
              </a:rPr>
              <a:t>国立歴史民俗博物館</a:t>
            </a:r>
            <a:r>
              <a:rPr kumimoji="1" lang="ja-JP" altLang="en-US" sz="2400" b="1" i="0" u="sng" strike="noStrike" kern="1200" cap="none" spc="0" normalizeH="0" baseline="0" noProof="0" dirty="0">
                <a:ln>
                  <a:noFill/>
                </a:ln>
                <a:solidFill>
                  <a:srgbClr val="260087"/>
                </a:solidFill>
                <a:effectLst/>
                <a:uLnTx/>
                <a:uFillTx/>
                <a:latin typeface="Arial"/>
                <a:ea typeface="游ゴシック"/>
                <a:cs typeface="+mj-cs"/>
              </a:rPr>
              <a:t>　御中</a:t>
            </a:r>
          </a:p>
        </p:txBody>
      </p:sp>
    </p:spTree>
    <p:extLst>
      <p:ext uri="{BB962C8B-B14F-4D97-AF65-F5344CB8AC3E}">
        <p14:creationId xmlns:p14="http://schemas.microsoft.com/office/powerpoint/2010/main" val="4940266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sz="2400" dirty="0"/>
              <a:t>３．結果</a:t>
            </a:r>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a:xfrm>
            <a:off x="11269324" y="533195"/>
            <a:ext cx="521790" cy="215444"/>
          </a:xfrm>
        </p:spPr>
        <p:txBody>
          <a:bodyPr/>
          <a:lstStyle/>
          <a:p>
            <a:fld id="{00000000-1234-1234-1234-123412341234}" type="slidenum">
              <a:rPr lang="en-US" smtClean="0"/>
              <a:pPr/>
              <a:t>9</a:t>
            </a:fld>
            <a:r>
              <a:rPr lang="en-US" dirty="0"/>
              <a:t>/43</a:t>
            </a:r>
          </a:p>
        </p:txBody>
      </p:sp>
      <p:sp>
        <p:nvSpPr>
          <p:cNvPr id="10" name="テキスト ボックス 9">
            <a:extLst>
              <a:ext uri="{FF2B5EF4-FFF2-40B4-BE49-F238E27FC236}">
                <a16:creationId xmlns:a16="http://schemas.microsoft.com/office/drawing/2014/main" id="{70AF874C-43E0-FE99-6FCC-AA332C5D87FE}"/>
              </a:ext>
            </a:extLst>
          </p:cNvPr>
          <p:cNvSpPr txBox="1"/>
          <p:nvPr/>
        </p:nvSpPr>
        <p:spPr>
          <a:xfrm>
            <a:off x="1089480" y="992396"/>
            <a:ext cx="5923968" cy="307777"/>
          </a:xfrm>
          <a:prstGeom prst="rect">
            <a:avLst/>
          </a:prstGeom>
          <a:noFill/>
        </p:spPr>
        <p:txBody>
          <a:bodyPr wrap="square" rtlCol="0">
            <a:spAutoFit/>
          </a:bodyPr>
          <a:lstStyle/>
          <a:p>
            <a:r>
              <a:rPr kumimoji="1" lang="en-US" altLang="ja-JP" sz="1400" b="1" dirty="0"/>
              <a:t>【</a:t>
            </a:r>
            <a:r>
              <a:rPr kumimoji="1" lang="ja-JP" altLang="en-US" sz="1400" b="1" dirty="0"/>
              <a:t>資料別の単語・用語 </a:t>
            </a:r>
            <a:r>
              <a:rPr kumimoji="1" lang="en-US" altLang="ja-JP" sz="1400" b="1" dirty="0"/>
              <a:t>/</a:t>
            </a:r>
            <a:r>
              <a:rPr kumimoji="1" lang="ja-JP" altLang="en-US" sz="1400" b="1" dirty="0"/>
              <a:t> 文脈理解 正答数・正答率一覧（中世）</a:t>
            </a:r>
            <a:r>
              <a:rPr kumimoji="1" lang="en-US" altLang="ja-JP" sz="1400" b="1" dirty="0"/>
              <a:t>】</a:t>
            </a:r>
            <a:endParaRPr kumimoji="1" lang="ja-JP" altLang="en-US" sz="1400" b="1" dirty="0"/>
          </a:p>
        </p:txBody>
      </p:sp>
      <p:pic>
        <p:nvPicPr>
          <p:cNvPr id="11" name="図 10">
            <a:extLst>
              <a:ext uri="{FF2B5EF4-FFF2-40B4-BE49-F238E27FC236}">
                <a16:creationId xmlns:a16="http://schemas.microsoft.com/office/drawing/2014/main" id="{EA5A8DD5-7F5D-623A-1024-A19F7B45D706}"/>
              </a:ext>
            </a:extLst>
          </p:cNvPr>
          <p:cNvPicPr>
            <a:picLocks noChangeAspect="1"/>
          </p:cNvPicPr>
          <p:nvPr/>
        </p:nvPicPr>
        <p:blipFill>
          <a:blip r:embed="rId2"/>
          <a:stretch>
            <a:fillRect/>
          </a:stretch>
        </p:blipFill>
        <p:spPr>
          <a:xfrm>
            <a:off x="1681569" y="1408123"/>
            <a:ext cx="8318500" cy="4914900"/>
          </a:xfrm>
          <a:prstGeom prst="rect">
            <a:avLst/>
          </a:prstGeom>
        </p:spPr>
      </p:pic>
    </p:spTree>
    <p:extLst>
      <p:ext uri="{BB962C8B-B14F-4D97-AF65-F5344CB8AC3E}">
        <p14:creationId xmlns:p14="http://schemas.microsoft.com/office/powerpoint/2010/main" val="7730364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sz="2400" dirty="0"/>
              <a:t>３．結果</a:t>
            </a:r>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p:txBody>
          <a:bodyPr/>
          <a:lstStyle/>
          <a:p>
            <a:fld id="{00000000-1234-1234-1234-123412341234}" type="slidenum">
              <a:rPr lang="en-US" smtClean="0"/>
              <a:pPr/>
              <a:t>10</a:t>
            </a:fld>
            <a:r>
              <a:rPr lang="en-US" dirty="0"/>
              <a:t>/43</a:t>
            </a:r>
          </a:p>
        </p:txBody>
      </p:sp>
      <p:sp>
        <p:nvSpPr>
          <p:cNvPr id="5" name="テキスト ボックス 31">
            <a:extLst>
              <a:ext uri="{FF2B5EF4-FFF2-40B4-BE49-F238E27FC236}">
                <a16:creationId xmlns:a16="http://schemas.microsoft.com/office/drawing/2014/main" id="{F6C7C62F-5C13-00F5-3EA6-2A73E93F8F9F}"/>
              </a:ext>
            </a:extLst>
          </p:cNvPr>
          <p:cNvSpPr txBox="1">
            <a:spLocks noChangeArrowheads="1"/>
          </p:cNvSpPr>
          <p:nvPr/>
        </p:nvSpPr>
        <p:spPr bwMode="auto">
          <a:xfrm>
            <a:off x="378417" y="869416"/>
            <a:ext cx="6096447" cy="280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kumimoji="1" sz="2400">
                <a:solidFill>
                  <a:schemeClr val="tx1"/>
                </a:solidFill>
                <a:latin typeface="MS UI Gothic" panose="020B0600070205080204" pitchFamily="50" charset="-128"/>
                <a:ea typeface="MS UI Gothic" panose="020B0600070205080204" pitchFamily="50" charset="-128"/>
              </a:defRPr>
            </a:lvl1pPr>
            <a:lvl2pPr marL="742950" indent="-285750">
              <a:spcBef>
                <a:spcPct val="20000"/>
              </a:spcBef>
              <a:defRPr kumimoji="1" sz="2400">
                <a:solidFill>
                  <a:schemeClr val="tx1"/>
                </a:solidFill>
                <a:latin typeface="MS UI Gothic" panose="020B0600070205080204" pitchFamily="50" charset="-128"/>
                <a:ea typeface="MS UI Gothic" panose="020B0600070205080204" pitchFamily="50" charset="-128"/>
              </a:defRPr>
            </a:lvl2pPr>
            <a:lvl3pPr marL="1143000" indent="-228600">
              <a:spcBef>
                <a:spcPct val="20000"/>
              </a:spcBef>
              <a:defRPr kumimoji="1" sz="2400">
                <a:solidFill>
                  <a:schemeClr val="tx1"/>
                </a:solidFill>
                <a:latin typeface="MS UI Gothic" panose="020B0600070205080204" pitchFamily="50" charset="-128"/>
                <a:ea typeface="MS UI Gothic" panose="020B0600070205080204" pitchFamily="50" charset="-128"/>
              </a:defRPr>
            </a:lvl3pPr>
            <a:lvl4pPr marL="1600200" indent="-228600">
              <a:spcBef>
                <a:spcPct val="20000"/>
              </a:spcBef>
              <a:defRPr kumimoji="1" sz="2400">
                <a:solidFill>
                  <a:schemeClr val="tx1"/>
                </a:solidFill>
                <a:latin typeface="MS UI Gothic" panose="020B0600070205080204" pitchFamily="50" charset="-128"/>
                <a:ea typeface="MS UI Gothic" panose="020B0600070205080204" pitchFamily="50" charset="-128"/>
              </a:defRPr>
            </a:lvl4pPr>
            <a:lvl5pPr marL="2057400" indent="-228600">
              <a:spcBef>
                <a:spcPct val="20000"/>
              </a:spcBef>
              <a:defRPr kumimoji="1" sz="2400">
                <a:solidFill>
                  <a:schemeClr val="tx1"/>
                </a:solidFill>
                <a:latin typeface="MS UI Gothic" panose="020B0600070205080204" pitchFamily="50" charset="-128"/>
                <a:ea typeface="MS UI Gothic" panose="020B0600070205080204" pitchFamily="50" charset="-128"/>
              </a:defRPr>
            </a:lvl5pPr>
            <a:lvl6pPr marL="2514600" indent="-228600" eaLnBrk="0" fontAlgn="base" hangingPunct="0">
              <a:spcBef>
                <a:spcPct val="20000"/>
              </a:spcBef>
              <a:spcAft>
                <a:spcPct val="0"/>
              </a:spcAft>
              <a:defRPr kumimoji="1" sz="2400">
                <a:solidFill>
                  <a:schemeClr val="tx1"/>
                </a:solidFill>
                <a:latin typeface="MS UI Gothic" panose="020B0600070205080204" pitchFamily="50" charset="-128"/>
                <a:ea typeface="MS UI Gothic" panose="020B0600070205080204" pitchFamily="50" charset="-128"/>
              </a:defRPr>
            </a:lvl6pPr>
            <a:lvl7pPr marL="2971800" indent="-228600" eaLnBrk="0" fontAlgn="base" hangingPunct="0">
              <a:spcBef>
                <a:spcPct val="20000"/>
              </a:spcBef>
              <a:spcAft>
                <a:spcPct val="0"/>
              </a:spcAft>
              <a:defRPr kumimoji="1" sz="2400">
                <a:solidFill>
                  <a:schemeClr val="tx1"/>
                </a:solidFill>
                <a:latin typeface="MS UI Gothic" panose="020B0600070205080204" pitchFamily="50" charset="-128"/>
                <a:ea typeface="MS UI Gothic" panose="020B0600070205080204" pitchFamily="50" charset="-128"/>
              </a:defRPr>
            </a:lvl7pPr>
            <a:lvl8pPr marL="3429000" indent="-228600" eaLnBrk="0" fontAlgn="base" hangingPunct="0">
              <a:spcBef>
                <a:spcPct val="20000"/>
              </a:spcBef>
              <a:spcAft>
                <a:spcPct val="0"/>
              </a:spcAft>
              <a:defRPr kumimoji="1" sz="2400">
                <a:solidFill>
                  <a:schemeClr val="tx1"/>
                </a:solidFill>
                <a:latin typeface="MS UI Gothic" panose="020B0600070205080204" pitchFamily="50" charset="-128"/>
                <a:ea typeface="MS UI Gothic" panose="020B0600070205080204" pitchFamily="50" charset="-128"/>
              </a:defRPr>
            </a:lvl8pPr>
            <a:lvl9pPr marL="3886200" indent="-228600" eaLnBrk="0" fontAlgn="base" hangingPunct="0">
              <a:spcBef>
                <a:spcPct val="20000"/>
              </a:spcBef>
              <a:spcAft>
                <a:spcPct val="0"/>
              </a:spcAft>
              <a:defRPr kumimoji="1" sz="2400">
                <a:solidFill>
                  <a:schemeClr val="tx1"/>
                </a:solidFill>
                <a:latin typeface="MS UI Gothic" panose="020B0600070205080204" pitchFamily="50" charset="-128"/>
                <a:ea typeface="MS UI Gothic" panose="020B0600070205080204" pitchFamily="50" charset="-128"/>
              </a:defRPr>
            </a:lvl9pPr>
          </a:lstStyle>
          <a:p>
            <a:pPr>
              <a:spcBef>
                <a:spcPct val="0"/>
              </a:spcBef>
            </a:pPr>
            <a:r>
              <a:rPr lang="en-US" altLang="ja-JP" sz="1800" dirty="0">
                <a:solidFill>
                  <a:srgbClr val="000000"/>
                </a:solidFill>
                <a:latin typeface="+mn-ea"/>
                <a:ea typeface="+mn-ea"/>
              </a:rPr>
              <a:t>A</a:t>
            </a:r>
            <a:r>
              <a:rPr lang="ja-JP" altLang="en-US" sz="1800" dirty="0">
                <a:solidFill>
                  <a:srgbClr val="000000"/>
                </a:solidFill>
                <a:latin typeface="+mn-ea"/>
                <a:ea typeface="+mn-ea"/>
              </a:rPr>
              <a:t>．</a:t>
            </a:r>
            <a:r>
              <a:rPr lang="en-US" altLang="ja-JP" sz="1800" dirty="0">
                <a:solidFill>
                  <a:srgbClr val="000000"/>
                </a:solidFill>
                <a:latin typeface="+mn-ea"/>
                <a:ea typeface="+mn-ea"/>
              </a:rPr>
              <a:t>LLM</a:t>
            </a:r>
            <a:r>
              <a:rPr lang="ja-JP" altLang="en-US" sz="1800" dirty="0">
                <a:solidFill>
                  <a:srgbClr val="000000"/>
                </a:solidFill>
                <a:latin typeface="+mn-ea"/>
                <a:ea typeface="+mn-ea"/>
              </a:rPr>
              <a:t>比較検証</a:t>
            </a:r>
            <a:endParaRPr lang="en-US" altLang="ja-JP" sz="1800" dirty="0">
              <a:latin typeface="+mn-ea"/>
              <a:ea typeface="+mn-ea"/>
            </a:endParaRPr>
          </a:p>
          <a:p>
            <a:pPr marL="355600" indent="-355600">
              <a:spcBef>
                <a:spcPts val="600"/>
              </a:spcBef>
            </a:pPr>
            <a:r>
              <a:rPr lang="ja-JP" altLang="en-US" sz="1600" dirty="0">
                <a:solidFill>
                  <a:srgbClr val="000000"/>
                </a:solidFill>
                <a:latin typeface="+mn-ea"/>
                <a:ea typeface="+mn-ea"/>
              </a:rPr>
              <a:t>　２）詳細</a:t>
            </a:r>
            <a:endParaRPr lang="en-US" altLang="ja-JP" sz="1600" dirty="0">
              <a:solidFill>
                <a:srgbClr val="000000"/>
              </a:solidFill>
              <a:latin typeface="+mn-ea"/>
              <a:ea typeface="+mn-ea"/>
            </a:endParaRPr>
          </a:p>
          <a:p>
            <a:pPr marL="355600" indent="-355600">
              <a:spcBef>
                <a:spcPts val="600"/>
              </a:spcBef>
              <a:spcAft>
                <a:spcPts val="600"/>
              </a:spcAft>
            </a:pPr>
            <a:r>
              <a:rPr lang="ja-JP" altLang="en-US" sz="1600" dirty="0">
                <a:solidFill>
                  <a:srgbClr val="000000"/>
                </a:solidFill>
                <a:latin typeface="+mn-ea"/>
                <a:ea typeface="+mn-ea"/>
              </a:rPr>
              <a:t>　（２）近世</a:t>
            </a:r>
            <a:endParaRPr lang="en-US" altLang="ja-JP" sz="1600" dirty="0">
              <a:solidFill>
                <a:srgbClr val="000000"/>
              </a:solidFill>
              <a:latin typeface="+mn-ea"/>
              <a:ea typeface="+mn-ea"/>
            </a:endParaRPr>
          </a:p>
          <a:p>
            <a:pPr marL="722313" indent="-722313">
              <a:spcBef>
                <a:spcPts val="0"/>
              </a:spcBef>
              <a:spcAft>
                <a:spcPts val="600"/>
              </a:spcAft>
            </a:pPr>
            <a:r>
              <a:rPr lang="ja-JP" altLang="en-US" sz="1400" dirty="0">
                <a:solidFill>
                  <a:srgbClr val="000000"/>
                </a:solidFill>
                <a:latin typeface="+mn-ea"/>
                <a:ea typeface="+mn-ea"/>
              </a:rPr>
              <a:t>　　　・近世４の単語・用語理解を除き、すべてにおいて</a:t>
            </a:r>
            <a:r>
              <a:rPr lang="en-US" altLang="ja-JP" sz="1400" dirty="0">
                <a:solidFill>
                  <a:srgbClr val="000000"/>
                </a:solidFill>
                <a:latin typeface="+mn-ea"/>
                <a:ea typeface="+mn-ea"/>
              </a:rPr>
              <a:t>Claude3.5</a:t>
            </a:r>
            <a:r>
              <a:rPr lang="ja-JP" altLang="en-US" sz="1400" dirty="0">
                <a:solidFill>
                  <a:srgbClr val="000000"/>
                </a:solidFill>
                <a:latin typeface="+mn-ea"/>
                <a:ea typeface="+mn-ea"/>
              </a:rPr>
              <a:t>の現代語訳の回答が全般的に他の３</a:t>
            </a:r>
            <a:r>
              <a:rPr lang="en-US" altLang="ja-JP" sz="1400" dirty="0">
                <a:solidFill>
                  <a:srgbClr val="000000"/>
                </a:solidFill>
                <a:latin typeface="+mn-ea"/>
                <a:ea typeface="+mn-ea"/>
              </a:rPr>
              <a:t>LLM</a:t>
            </a:r>
            <a:r>
              <a:rPr lang="ja-JP" altLang="en-US" sz="1400" dirty="0">
                <a:solidFill>
                  <a:srgbClr val="000000"/>
                </a:solidFill>
                <a:latin typeface="+mn-ea"/>
                <a:ea typeface="+mn-ea"/>
              </a:rPr>
              <a:t>の現代語訳の精度を上回った。</a:t>
            </a:r>
            <a:endParaRPr lang="en-US" altLang="ja-JP" sz="1400" dirty="0">
              <a:solidFill>
                <a:srgbClr val="000000"/>
              </a:solidFill>
              <a:latin typeface="+mn-ea"/>
              <a:ea typeface="+mn-ea"/>
            </a:endParaRPr>
          </a:p>
          <a:p>
            <a:pPr marL="722313" indent="-722313">
              <a:spcBef>
                <a:spcPts val="0"/>
              </a:spcBef>
              <a:spcAft>
                <a:spcPts val="600"/>
              </a:spcAft>
            </a:pPr>
            <a:r>
              <a:rPr lang="ja-JP" altLang="en-US" sz="1400" dirty="0">
                <a:solidFill>
                  <a:srgbClr val="000000"/>
                </a:solidFill>
                <a:latin typeface="+mn-ea"/>
                <a:ea typeface="+mn-ea"/>
              </a:rPr>
              <a:t>　　　・</a:t>
            </a:r>
            <a:r>
              <a:rPr lang="en-US" altLang="ja-JP" sz="1400" dirty="0">
                <a:solidFill>
                  <a:srgbClr val="000000"/>
                </a:solidFill>
                <a:latin typeface="+mn-ea"/>
                <a:ea typeface="+mn-ea"/>
              </a:rPr>
              <a:t>Claude3.5</a:t>
            </a:r>
            <a:r>
              <a:rPr lang="ja-JP" altLang="en-US" sz="1400" dirty="0">
                <a:solidFill>
                  <a:srgbClr val="000000"/>
                </a:solidFill>
                <a:latin typeface="+mn-ea"/>
                <a:ea typeface="+mn-ea"/>
              </a:rPr>
              <a:t>は、近世</a:t>
            </a:r>
            <a:r>
              <a:rPr lang="en-US" altLang="ja-JP" sz="1400" dirty="0">
                <a:solidFill>
                  <a:srgbClr val="000000"/>
                </a:solidFill>
                <a:latin typeface="+mn-ea"/>
                <a:ea typeface="+mn-ea"/>
              </a:rPr>
              <a:t>8</a:t>
            </a:r>
            <a:r>
              <a:rPr lang="ja-JP" altLang="en-US" sz="1400" dirty="0">
                <a:solidFill>
                  <a:srgbClr val="000000"/>
                </a:solidFill>
                <a:latin typeface="+mn-ea"/>
                <a:ea typeface="+mn-ea"/>
              </a:rPr>
              <a:t>、</a:t>
            </a:r>
            <a:r>
              <a:rPr lang="en-US" altLang="ja-JP" sz="1400" dirty="0">
                <a:solidFill>
                  <a:srgbClr val="000000"/>
                </a:solidFill>
                <a:latin typeface="+mn-ea"/>
                <a:ea typeface="+mn-ea"/>
              </a:rPr>
              <a:t>17</a:t>
            </a:r>
            <a:r>
              <a:rPr lang="ja-JP" altLang="en-US" sz="1400" dirty="0">
                <a:solidFill>
                  <a:srgbClr val="000000"/>
                </a:solidFill>
                <a:latin typeface="+mn-ea"/>
                <a:ea typeface="+mn-ea"/>
              </a:rPr>
              <a:t>の文脈理解の正答率が</a:t>
            </a:r>
            <a:r>
              <a:rPr lang="en-US" altLang="ja-JP" sz="1400" dirty="0">
                <a:solidFill>
                  <a:srgbClr val="000000"/>
                </a:solidFill>
                <a:latin typeface="+mn-ea"/>
                <a:ea typeface="+mn-ea"/>
              </a:rPr>
              <a:t>60</a:t>
            </a:r>
            <a:r>
              <a:rPr lang="ja-JP" altLang="en-US" sz="1400" dirty="0">
                <a:solidFill>
                  <a:srgbClr val="000000"/>
                </a:solidFill>
                <a:latin typeface="+mn-ea"/>
                <a:ea typeface="+mn-ea"/>
              </a:rPr>
              <a:t>％前半まで低下した。</a:t>
            </a:r>
            <a:endParaRPr lang="en-US" altLang="ja-JP" sz="1400" dirty="0">
              <a:solidFill>
                <a:srgbClr val="000000"/>
              </a:solidFill>
              <a:latin typeface="+mn-ea"/>
              <a:ea typeface="+mn-ea"/>
            </a:endParaRPr>
          </a:p>
          <a:p>
            <a:pPr marL="1081088" indent="-1081088">
              <a:spcBef>
                <a:spcPts val="0"/>
              </a:spcBef>
              <a:spcAft>
                <a:spcPts val="600"/>
              </a:spcAft>
            </a:pPr>
            <a:r>
              <a:rPr lang="ja-JP" altLang="en-US" sz="1400" dirty="0">
                <a:solidFill>
                  <a:srgbClr val="000000"/>
                </a:solidFill>
                <a:latin typeface="+mn-ea"/>
                <a:ea typeface="+mn-ea"/>
              </a:rPr>
              <a:t>　　　　　＊</a:t>
            </a:r>
            <a:r>
              <a:rPr lang="ja-JP" altLang="en-US" sz="1200" dirty="0">
                <a:solidFill>
                  <a:srgbClr val="000000"/>
                </a:solidFill>
                <a:latin typeface="+mn-ea"/>
                <a:ea typeface="+mn-ea"/>
              </a:rPr>
              <a:t>誤答の具体的な傾向は、下表「</a:t>
            </a:r>
            <a:r>
              <a:rPr lang="en-US" altLang="ja-JP" sz="1200" dirty="0">
                <a:solidFill>
                  <a:srgbClr val="000000"/>
                </a:solidFill>
                <a:latin typeface="+mn-ea"/>
                <a:ea typeface="+mn-ea"/>
              </a:rPr>
              <a:t>【</a:t>
            </a:r>
            <a:r>
              <a:rPr lang="ja-JP" altLang="en-US" sz="1200" dirty="0">
                <a:solidFill>
                  <a:srgbClr val="000000"/>
                </a:solidFill>
                <a:latin typeface="+mn-ea"/>
                <a:ea typeface="+mn-ea"/>
              </a:rPr>
              <a:t>資料別の単語・用語 </a:t>
            </a:r>
            <a:r>
              <a:rPr lang="en-US" altLang="ja-JP" sz="1200" dirty="0">
                <a:solidFill>
                  <a:srgbClr val="000000"/>
                </a:solidFill>
                <a:latin typeface="+mn-ea"/>
                <a:ea typeface="+mn-ea"/>
              </a:rPr>
              <a:t>/ </a:t>
            </a:r>
            <a:r>
              <a:rPr lang="ja-JP" altLang="en-US" sz="1200" dirty="0">
                <a:solidFill>
                  <a:srgbClr val="000000"/>
                </a:solidFill>
                <a:latin typeface="+mn-ea"/>
                <a:ea typeface="+mn-ea"/>
              </a:rPr>
              <a:t>文脈理解 正答数・正答率一覧（近世）</a:t>
            </a:r>
            <a:r>
              <a:rPr lang="en-US" altLang="ja-JP" sz="1200" dirty="0">
                <a:solidFill>
                  <a:srgbClr val="000000"/>
                </a:solidFill>
                <a:latin typeface="+mn-ea"/>
                <a:ea typeface="+mn-ea"/>
              </a:rPr>
              <a:t>】</a:t>
            </a:r>
            <a:r>
              <a:rPr lang="ja-JP" altLang="en-US" sz="1200" dirty="0">
                <a:solidFill>
                  <a:srgbClr val="000000"/>
                </a:solidFill>
                <a:latin typeface="+mn-ea"/>
                <a:ea typeface="+mn-ea"/>
              </a:rPr>
              <a:t>」参照。</a:t>
            </a:r>
          </a:p>
          <a:p>
            <a:pPr marL="355600" indent="-355600">
              <a:spcBef>
                <a:spcPts val="0"/>
              </a:spcBef>
              <a:spcAft>
                <a:spcPts val="600"/>
              </a:spcAft>
            </a:pPr>
            <a:endParaRPr lang="en-US" altLang="ja-JP" sz="1400" dirty="0">
              <a:solidFill>
                <a:srgbClr val="000000"/>
              </a:solidFill>
              <a:latin typeface="+mn-ea"/>
              <a:ea typeface="+mn-ea"/>
            </a:endParaRPr>
          </a:p>
        </p:txBody>
      </p:sp>
      <p:sp>
        <p:nvSpPr>
          <p:cNvPr id="7" name="テキスト ボックス 31">
            <a:extLst>
              <a:ext uri="{FF2B5EF4-FFF2-40B4-BE49-F238E27FC236}">
                <a16:creationId xmlns:a16="http://schemas.microsoft.com/office/drawing/2014/main" id="{11B03FF1-2EB7-83E1-D267-65E51FA161DC}"/>
              </a:ext>
            </a:extLst>
          </p:cNvPr>
          <p:cNvSpPr txBox="1">
            <a:spLocks noChangeArrowheads="1"/>
          </p:cNvSpPr>
          <p:nvPr/>
        </p:nvSpPr>
        <p:spPr bwMode="auto">
          <a:xfrm>
            <a:off x="6474864" y="1445753"/>
            <a:ext cx="5435066"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kumimoji="1" sz="2400">
                <a:solidFill>
                  <a:schemeClr val="tx1"/>
                </a:solidFill>
                <a:latin typeface="MS UI Gothic" panose="020B0600070205080204" pitchFamily="50" charset="-128"/>
                <a:ea typeface="MS UI Gothic" panose="020B0600070205080204" pitchFamily="50" charset="-128"/>
              </a:defRPr>
            </a:lvl1pPr>
            <a:lvl2pPr marL="742950" indent="-285750">
              <a:spcBef>
                <a:spcPct val="20000"/>
              </a:spcBef>
              <a:defRPr kumimoji="1" sz="2400">
                <a:solidFill>
                  <a:schemeClr val="tx1"/>
                </a:solidFill>
                <a:latin typeface="MS UI Gothic" panose="020B0600070205080204" pitchFamily="50" charset="-128"/>
                <a:ea typeface="MS UI Gothic" panose="020B0600070205080204" pitchFamily="50" charset="-128"/>
              </a:defRPr>
            </a:lvl2pPr>
            <a:lvl3pPr marL="1143000" indent="-228600">
              <a:spcBef>
                <a:spcPct val="20000"/>
              </a:spcBef>
              <a:defRPr kumimoji="1" sz="2400">
                <a:solidFill>
                  <a:schemeClr val="tx1"/>
                </a:solidFill>
                <a:latin typeface="MS UI Gothic" panose="020B0600070205080204" pitchFamily="50" charset="-128"/>
                <a:ea typeface="MS UI Gothic" panose="020B0600070205080204" pitchFamily="50" charset="-128"/>
              </a:defRPr>
            </a:lvl3pPr>
            <a:lvl4pPr marL="1600200" indent="-228600">
              <a:spcBef>
                <a:spcPct val="20000"/>
              </a:spcBef>
              <a:defRPr kumimoji="1" sz="2400">
                <a:solidFill>
                  <a:schemeClr val="tx1"/>
                </a:solidFill>
                <a:latin typeface="MS UI Gothic" panose="020B0600070205080204" pitchFamily="50" charset="-128"/>
                <a:ea typeface="MS UI Gothic" panose="020B0600070205080204" pitchFamily="50" charset="-128"/>
              </a:defRPr>
            </a:lvl4pPr>
            <a:lvl5pPr marL="2057400" indent="-228600">
              <a:spcBef>
                <a:spcPct val="20000"/>
              </a:spcBef>
              <a:defRPr kumimoji="1" sz="2400">
                <a:solidFill>
                  <a:schemeClr val="tx1"/>
                </a:solidFill>
                <a:latin typeface="MS UI Gothic" panose="020B0600070205080204" pitchFamily="50" charset="-128"/>
                <a:ea typeface="MS UI Gothic" panose="020B0600070205080204" pitchFamily="50" charset="-128"/>
              </a:defRPr>
            </a:lvl5pPr>
            <a:lvl6pPr marL="2514600" indent="-228600" eaLnBrk="0" fontAlgn="base" hangingPunct="0">
              <a:spcBef>
                <a:spcPct val="20000"/>
              </a:spcBef>
              <a:spcAft>
                <a:spcPct val="0"/>
              </a:spcAft>
              <a:defRPr kumimoji="1" sz="2400">
                <a:solidFill>
                  <a:schemeClr val="tx1"/>
                </a:solidFill>
                <a:latin typeface="MS UI Gothic" panose="020B0600070205080204" pitchFamily="50" charset="-128"/>
                <a:ea typeface="MS UI Gothic" panose="020B0600070205080204" pitchFamily="50" charset="-128"/>
              </a:defRPr>
            </a:lvl6pPr>
            <a:lvl7pPr marL="2971800" indent="-228600" eaLnBrk="0" fontAlgn="base" hangingPunct="0">
              <a:spcBef>
                <a:spcPct val="20000"/>
              </a:spcBef>
              <a:spcAft>
                <a:spcPct val="0"/>
              </a:spcAft>
              <a:defRPr kumimoji="1" sz="2400">
                <a:solidFill>
                  <a:schemeClr val="tx1"/>
                </a:solidFill>
                <a:latin typeface="MS UI Gothic" panose="020B0600070205080204" pitchFamily="50" charset="-128"/>
                <a:ea typeface="MS UI Gothic" panose="020B0600070205080204" pitchFamily="50" charset="-128"/>
              </a:defRPr>
            </a:lvl7pPr>
            <a:lvl8pPr marL="3429000" indent="-228600" eaLnBrk="0" fontAlgn="base" hangingPunct="0">
              <a:spcBef>
                <a:spcPct val="20000"/>
              </a:spcBef>
              <a:spcAft>
                <a:spcPct val="0"/>
              </a:spcAft>
              <a:defRPr kumimoji="1" sz="2400">
                <a:solidFill>
                  <a:schemeClr val="tx1"/>
                </a:solidFill>
                <a:latin typeface="MS UI Gothic" panose="020B0600070205080204" pitchFamily="50" charset="-128"/>
                <a:ea typeface="MS UI Gothic" panose="020B0600070205080204" pitchFamily="50" charset="-128"/>
              </a:defRPr>
            </a:lvl8pPr>
            <a:lvl9pPr marL="3886200" indent="-228600" eaLnBrk="0" fontAlgn="base" hangingPunct="0">
              <a:spcBef>
                <a:spcPct val="20000"/>
              </a:spcBef>
              <a:spcAft>
                <a:spcPct val="0"/>
              </a:spcAft>
              <a:defRPr kumimoji="1" sz="2400">
                <a:solidFill>
                  <a:schemeClr val="tx1"/>
                </a:solidFill>
                <a:latin typeface="MS UI Gothic" panose="020B0600070205080204" pitchFamily="50" charset="-128"/>
                <a:ea typeface="MS UI Gothic" panose="020B0600070205080204" pitchFamily="50" charset="-128"/>
              </a:defRPr>
            </a:lvl9pPr>
          </a:lstStyle>
          <a:p>
            <a:pPr marL="182563" indent="-182563">
              <a:spcBef>
                <a:spcPts val="0"/>
              </a:spcBef>
              <a:spcAft>
                <a:spcPts val="600"/>
              </a:spcAft>
            </a:pPr>
            <a:r>
              <a:rPr lang="ja-JP" altLang="en-US" sz="1400" dirty="0">
                <a:solidFill>
                  <a:srgbClr val="000000"/>
                </a:solidFill>
                <a:latin typeface="+mn-ea"/>
                <a:ea typeface="+mn-ea"/>
              </a:rPr>
              <a:t>・</a:t>
            </a:r>
            <a:r>
              <a:rPr lang="en-US" altLang="ja-JP" sz="1400" dirty="0" err="1">
                <a:solidFill>
                  <a:srgbClr val="000000"/>
                </a:solidFill>
                <a:latin typeface="+mn-ea"/>
                <a:ea typeface="+mn-ea"/>
              </a:rPr>
              <a:t>DeepSeek</a:t>
            </a:r>
            <a:r>
              <a:rPr lang="ja-JP" altLang="en-US" sz="1400" dirty="0">
                <a:solidFill>
                  <a:srgbClr val="000000"/>
                </a:solidFill>
                <a:latin typeface="+mn-ea"/>
                <a:ea typeface="+mn-ea"/>
              </a:rPr>
              <a:t>は、近世４の単語・用語理解のみ</a:t>
            </a:r>
            <a:r>
              <a:rPr lang="en-US" altLang="ja-JP" sz="1400" dirty="0">
                <a:solidFill>
                  <a:srgbClr val="000000"/>
                </a:solidFill>
                <a:latin typeface="+mn-ea"/>
                <a:ea typeface="+mn-ea"/>
              </a:rPr>
              <a:t>Claude3.5</a:t>
            </a:r>
            <a:r>
              <a:rPr lang="ja-JP" altLang="en-US" sz="1400" dirty="0">
                <a:solidFill>
                  <a:srgbClr val="000000"/>
                </a:solidFill>
                <a:latin typeface="+mn-ea"/>
                <a:ea typeface="+mn-ea"/>
              </a:rPr>
              <a:t>より正答率が約７％高い結果であったが、近世</a:t>
            </a:r>
            <a:r>
              <a:rPr lang="en-US" altLang="ja-JP" sz="1400" dirty="0">
                <a:solidFill>
                  <a:srgbClr val="000000"/>
                </a:solidFill>
                <a:latin typeface="+mn-ea"/>
                <a:ea typeface="+mn-ea"/>
              </a:rPr>
              <a:t>8</a:t>
            </a:r>
            <a:r>
              <a:rPr lang="ja-JP" altLang="en-US" sz="1400" dirty="0">
                <a:solidFill>
                  <a:srgbClr val="000000"/>
                </a:solidFill>
                <a:latin typeface="+mn-ea"/>
                <a:ea typeface="+mn-ea"/>
              </a:rPr>
              <a:t>、</a:t>
            </a:r>
            <a:r>
              <a:rPr lang="en-US" altLang="ja-JP" sz="1400" dirty="0">
                <a:solidFill>
                  <a:srgbClr val="000000"/>
                </a:solidFill>
                <a:latin typeface="+mn-ea"/>
                <a:ea typeface="+mn-ea"/>
              </a:rPr>
              <a:t>17</a:t>
            </a:r>
            <a:r>
              <a:rPr lang="ja-JP" altLang="en-US" sz="1400" dirty="0">
                <a:solidFill>
                  <a:srgbClr val="000000"/>
                </a:solidFill>
                <a:latin typeface="+mn-ea"/>
                <a:ea typeface="+mn-ea"/>
              </a:rPr>
              <a:t>の文脈理解はそれぞれ</a:t>
            </a:r>
            <a:r>
              <a:rPr lang="en-US" altLang="ja-JP" sz="1400" dirty="0">
                <a:solidFill>
                  <a:srgbClr val="000000"/>
                </a:solidFill>
                <a:latin typeface="+mn-ea"/>
                <a:ea typeface="+mn-ea"/>
              </a:rPr>
              <a:t>54.5%</a:t>
            </a:r>
            <a:r>
              <a:rPr lang="ja-JP" altLang="en-US" sz="1400" dirty="0">
                <a:solidFill>
                  <a:srgbClr val="000000"/>
                </a:solidFill>
                <a:latin typeface="+mn-ea"/>
                <a:ea typeface="+mn-ea"/>
              </a:rPr>
              <a:t>、</a:t>
            </a:r>
            <a:r>
              <a:rPr lang="en-US" altLang="ja-JP" sz="1400" dirty="0">
                <a:solidFill>
                  <a:srgbClr val="000000"/>
                </a:solidFill>
                <a:latin typeface="+mn-ea"/>
                <a:ea typeface="+mn-ea"/>
              </a:rPr>
              <a:t>40.0%</a:t>
            </a:r>
            <a:r>
              <a:rPr lang="ja-JP" altLang="en-US" sz="1400" dirty="0">
                <a:solidFill>
                  <a:srgbClr val="000000"/>
                </a:solidFill>
                <a:latin typeface="+mn-ea"/>
                <a:ea typeface="+mn-ea"/>
              </a:rPr>
              <a:t>と正答率の低さが目立つ結果であった。</a:t>
            </a:r>
            <a:endParaRPr lang="en-US" altLang="ja-JP" sz="1400" dirty="0">
              <a:solidFill>
                <a:srgbClr val="000000"/>
              </a:solidFill>
              <a:latin typeface="+mn-ea"/>
              <a:ea typeface="+mn-ea"/>
            </a:endParaRPr>
          </a:p>
          <a:p>
            <a:pPr marL="182563" indent="-182563">
              <a:spcBef>
                <a:spcPts val="0"/>
              </a:spcBef>
              <a:spcAft>
                <a:spcPts val="600"/>
              </a:spcAft>
            </a:pPr>
            <a:r>
              <a:rPr lang="ja-JP" altLang="en-US" sz="1400" dirty="0">
                <a:solidFill>
                  <a:srgbClr val="000000"/>
                </a:solidFill>
                <a:latin typeface="+mn-ea"/>
                <a:ea typeface="+mn-ea"/>
              </a:rPr>
              <a:t>・</a:t>
            </a:r>
            <a:r>
              <a:rPr lang="en-US" altLang="ja-JP" sz="1400" dirty="0">
                <a:solidFill>
                  <a:srgbClr val="000000"/>
                </a:solidFill>
                <a:latin typeface="+mn-ea"/>
                <a:ea typeface="+mn-ea"/>
              </a:rPr>
              <a:t>Gemini</a:t>
            </a:r>
            <a:r>
              <a:rPr lang="ja-JP" altLang="en-US" sz="1400" dirty="0">
                <a:solidFill>
                  <a:srgbClr val="000000"/>
                </a:solidFill>
                <a:latin typeface="+mn-ea"/>
                <a:ea typeface="+mn-ea"/>
              </a:rPr>
              <a:t>は、文脈理解（近世全体）の正答率が</a:t>
            </a:r>
            <a:r>
              <a:rPr lang="en-US" altLang="ja-JP" sz="1400" dirty="0" err="1">
                <a:solidFill>
                  <a:srgbClr val="000000"/>
                </a:solidFill>
                <a:latin typeface="+mn-ea"/>
                <a:ea typeface="+mn-ea"/>
              </a:rPr>
              <a:t>DeepSeep</a:t>
            </a:r>
            <a:r>
              <a:rPr lang="ja-JP" altLang="en-US" sz="1400" dirty="0">
                <a:solidFill>
                  <a:srgbClr val="000000"/>
                </a:solidFill>
                <a:latin typeface="+mn-ea"/>
                <a:ea typeface="+mn-ea"/>
              </a:rPr>
              <a:t>より約</a:t>
            </a:r>
            <a:r>
              <a:rPr lang="en-US" altLang="ja-JP" sz="1400" dirty="0">
                <a:solidFill>
                  <a:srgbClr val="000000"/>
                </a:solidFill>
                <a:latin typeface="+mn-ea"/>
                <a:ea typeface="+mn-ea"/>
              </a:rPr>
              <a:t>6</a:t>
            </a:r>
            <a:r>
              <a:rPr lang="ja-JP" altLang="en-US" sz="1400" dirty="0">
                <a:solidFill>
                  <a:srgbClr val="000000"/>
                </a:solidFill>
                <a:latin typeface="+mn-ea"/>
                <a:ea typeface="+mn-ea"/>
              </a:rPr>
              <a:t>％上回るが、単語・用語理解が約</a:t>
            </a:r>
            <a:r>
              <a:rPr lang="en-US" altLang="ja-JP" sz="1400" dirty="0">
                <a:solidFill>
                  <a:srgbClr val="000000"/>
                </a:solidFill>
                <a:latin typeface="+mn-ea"/>
                <a:ea typeface="+mn-ea"/>
              </a:rPr>
              <a:t>70</a:t>
            </a:r>
            <a:r>
              <a:rPr lang="ja-JP" altLang="en-US" sz="1400" dirty="0">
                <a:solidFill>
                  <a:srgbClr val="000000"/>
                </a:solidFill>
                <a:latin typeface="+mn-ea"/>
                <a:ea typeface="+mn-ea"/>
              </a:rPr>
              <a:t>％と</a:t>
            </a:r>
            <a:r>
              <a:rPr lang="en-US" altLang="ja-JP" sz="1400" dirty="0">
                <a:solidFill>
                  <a:srgbClr val="000000"/>
                </a:solidFill>
                <a:latin typeface="+mn-ea"/>
                <a:ea typeface="+mn-ea"/>
              </a:rPr>
              <a:t>Claude3.5</a:t>
            </a:r>
            <a:r>
              <a:rPr lang="ja-JP" altLang="en-US" sz="1400" dirty="0">
                <a:solidFill>
                  <a:srgbClr val="000000"/>
                </a:solidFill>
                <a:latin typeface="+mn-ea"/>
                <a:ea typeface="+mn-ea"/>
              </a:rPr>
              <a:t>、</a:t>
            </a:r>
            <a:r>
              <a:rPr lang="en-US" altLang="ja-JP" sz="1400" dirty="0" err="1">
                <a:solidFill>
                  <a:srgbClr val="000000"/>
                </a:solidFill>
                <a:latin typeface="+mn-ea"/>
                <a:ea typeface="+mn-ea"/>
              </a:rPr>
              <a:t>DeepSeek</a:t>
            </a:r>
            <a:r>
              <a:rPr lang="ja-JP" altLang="en-US" sz="1400" dirty="0">
                <a:solidFill>
                  <a:srgbClr val="000000"/>
                </a:solidFill>
                <a:latin typeface="+mn-ea"/>
                <a:ea typeface="+mn-ea"/>
              </a:rPr>
              <a:t>より低い正答率であった。</a:t>
            </a:r>
            <a:endParaRPr lang="en-US" altLang="ja-JP" sz="1400" dirty="0">
              <a:solidFill>
                <a:srgbClr val="000000"/>
              </a:solidFill>
              <a:latin typeface="+mn-ea"/>
              <a:ea typeface="+mn-ea"/>
            </a:endParaRPr>
          </a:p>
          <a:p>
            <a:pPr marL="182563" indent="-182563">
              <a:spcBef>
                <a:spcPts val="0"/>
              </a:spcBef>
              <a:spcAft>
                <a:spcPts val="600"/>
              </a:spcAft>
            </a:pPr>
            <a:r>
              <a:rPr lang="ja-JP" altLang="en-US" sz="1400" dirty="0">
                <a:solidFill>
                  <a:srgbClr val="000000"/>
                </a:solidFill>
                <a:latin typeface="+mn-ea"/>
                <a:ea typeface="+mn-ea"/>
              </a:rPr>
              <a:t>・</a:t>
            </a:r>
            <a:r>
              <a:rPr lang="en-US" altLang="ja-JP" sz="1400" dirty="0">
                <a:solidFill>
                  <a:srgbClr val="000000"/>
                </a:solidFill>
                <a:latin typeface="+mn-ea"/>
                <a:ea typeface="+mn-ea"/>
              </a:rPr>
              <a:t>ChatGPT</a:t>
            </a:r>
            <a:r>
              <a:rPr lang="ja-JP" altLang="en-US" sz="1400" dirty="0">
                <a:solidFill>
                  <a:srgbClr val="000000"/>
                </a:solidFill>
                <a:latin typeface="+mn-ea"/>
                <a:ea typeface="+mn-ea"/>
              </a:rPr>
              <a:t>は、単語・用語理解については</a:t>
            </a:r>
            <a:r>
              <a:rPr lang="en-US" altLang="ja-JP" sz="1400" dirty="0">
                <a:solidFill>
                  <a:srgbClr val="000000"/>
                </a:solidFill>
                <a:latin typeface="+mn-ea"/>
                <a:ea typeface="+mn-ea"/>
              </a:rPr>
              <a:t>Gemini</a:t>
            </a:r>
            <a:r>
              <a:rPr lang="ja-JP" altLang="en-US" sz="1400" dirty="0">
                <a:solidFill>
                  <a:srgbClr val="000000"/>
                </a:solidFill>
                <a:latin typeface="+mn-ea"/>
                <a:ea typeface="+mn-ea"/>
              </a:rPr>
              <a:t>より約</a:t>
            </a:r>
            <a:r>
              <a:rPr lang="en-US" altLang="ja-JP" sz="1400" dirty="0">
                <a:solidFill>
                  <a:srgbClr val="000000"/>
                </a:solidFill>
                <a:latin typeface="+mn-ea"/>
                <a:ea typeface="+mn-ea"/>
              </a:rPr>
              <a:t>8</a:t>
            </a:r>
            <a:r>
              <a:rPr lang="ja-JP" altLang="en-US" sz="1400" dirty="0">
                <a:solidFill>
                  <a:srgbClr val="000000"/>
                </a:solidFill>
                <a:latin typeface="+mn-ea"/>
                <a:ea typeface="+mn-ea"/>
              </a:rPr>
              <a:t>％正答率が低い。文脈理解は他の３</a:t>
            </a:r>
            <a:r>
              <a:rPr lang="en-US" altLang="ja-JP" sz="1400" dirty="0">
                <a:solidFill>
                  <a:srgbClr val="000000"/>
                </a:solidFill>
                <a:latin typeface="+mn-ea"/>
                <a:ea typeface="+mn-ea"/>
              </a:rPr>
              <a:t>LLM</a:t>
            </a:r>
            <a:r>
              <a:rPr lang="ja-JP" altLang="en-US" sz="1400" dirty="0">
                <a:solidFill>
                  <a:srgbClr val="000000"/>
                </a:solidFill>
                <a:latin typeface="+mn-ea"/>
                <a:ea typeface="+mn-ea"/>
              </a:rPr>
              <a:t>の正答率より大幅に低く</a:t>
            </a:r>
            <a:r>
              <a:rPr lang="en-US" altLang="ja-JP" sz="1400" dirty="0">
                <a:solidFill>
                  <a:srgbClr val="000000"/>
                </a:solidFill>
                <a:latin typeface="+mn-ea"/>
                <a:ea typeface="+mn-ea"/>
              </a:rPr>
              <a:t>24.2%</a:t>
            </a:r>
            <a:r>
              <a:rPr lang="ja-JP" altLang="en-US" sz="1400" dirty="0">
                <a:solidFill>
                  <a:srgbClr val="000000"/>
                </a:solidFill>
                <a:latin typeface="+mn-ea"/>
                <a:ea typeface="+mn-ea"/>
              </a:rPr>
              <a:t>であった。</a:t>
            </a:r>
            <a:endParaRPr lang="en-US" altLang="ja-JP" sz="1400" dirty="0">
              <a:solidFill>
                <a:srgbClr val="000000"/>
              </a:solidFill>
              <a:latin typeface="+mn-ea"/>
              <a:ea typeface="+mn-ea"/>
            </a:endParaRPr>
          </a:p>
        </p:txBody>
      </p:sp>
      <p:sp>
        <p:nvSpPr>
          <p:cNvPr id="10" name="テキスト ボックス 9">
            <a:extLst>
              <a:ext uri="{FF2B5EF4-FFF2-40B4-BE49-F238E27FC236}">
                <a16:creationId xmlns:a16="http://schemas.microsoft.com/office/drawing/2014/main" id="{A22F9C08-556E-558C-CDD6-5F3DAB2DE067}"/>
              </a:ext>
            </a:extLst>
          </p:cNvPr>
          <p:cNvSpPr txBox="1"/>
          <p:nvPr/>
        </p:nvSpPr>
        <p:spPr>
          <a:xfrm>
            <a:off x="1551054" y="3630967"/>
            <a:ext cx="5923968" cy="307777"/>
          </a:xfrm>
          <a:prstGeom prst="rect">
            <a:avLst/>
          </a:prstGeom>
          <a:noFill/>
        </p:spPr>
        <p:txBody>
          <a:bodyPr wrap="square" rtlCol="0">
            <a:spAutoFit/>
          </a:bodyPr>
          <a:lstStyle/>
          <a:p>
            <a:r>
              <a:rPr kumimoji="1" lang="en-US" altLang="ja-JP" sz="1400" b="1" dirty="0"/>
              <a:t>【</a:t>
            </a:r>
            <a:r>
              <a:rPr kumimoji="1" lang="ja-JP" altLang="en-US" sz="1400" b="1" dirty="0"/>
              <a:t>資料別の単語・用語 </a:t>
            </a:r>
            <a:r>
              <a:rPr kumimoji="1" lang="en-US" altLang="ja-JP" sz="1400" b="1" dirty="0"/>
              <a:t>/</a:t>
            </a:r>
            <a:r>
              <a:rPr kumimoji="1" lang="ja-JP" altLang="en-US" sz="1400" b="1" dirty="0"/>
              <a:t> 文脈理解 正答数・正答率一覧（近世）</a:t>
            </a:r>
            <a:r>
              <a:rPr kumimoji="1" lang="en-US" altLang="ja-JP" sz="1400" b="1" dirty="0"/>
              <a:t>】</a:t>
            </a:r>
            <a:endParaRPr kumimoji="1" lang="ja-JP" altLang="en-US" sz="1400" b="1" dirty="0"/>
          </a:p>
        </p:txBody>
      </p:sp>
      <p:pic>
        <p:nvPicPr>
          <p:cNvPr id="11" name="図 10">
            <a:extLst>
              <a:ext uri="{FF2B5EF4-FFF2-40B4-BE49-F238E27FC236}">
                <a16:creationId xmlns:a16="http://schemas.microsoft.com/office/drawing/2014/main" id="{8C6B7B84-6008-4A63-2383-124F9153DC1D}"/>
              </a:ext>
            </a:extLst>
          </p:cNvPr>
          <p:cNvPicPr>
            <a:picLocks noChangeAspect="1"/>
          </p:cNvPicPr>
          <p:nvPr/>
        </p:nvPicPr>
        <p:blipFill>
          <a:blip r:embed="rId2"/>
          <a:stretch>
            <a:fillRect/>
          </a:stretch>
        </p:blipFill>
        <p:spPr>
          <a:xfrm>
            <a:off x="2042612" y="3917831"/>
            <a:ext cx="7845668" cy="2509343"/>
          </a:xfrm>
          <a:prstGeom prst="rect">
            <a:avLst/>
          </a:prstGeom>
        </p:spPr>
      </p:pic>
    </p:spTree>
    <p:extLst>
      <p:ext uri="{BB962C8B-B14F-4D97-AF65-F5344CB8AC3E}">
        <p14:creationId xmlns:p14="http://schemas.microsoft.com/office/powerpoint/2010/main" val="39588550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dirty="0"/>
              <a:t>３．結果</a:t>
            </a:r>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4599657"/>
          </a:xfrm>
        </p:spPr>
        <p:txBody>
          <a:bodyPr/>
          <a:lstStyle/>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A</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比較検証</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２）詳細</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60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（３）中世・近世の文脈理解に共通する４</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の特徴</a:t>
            </a:r>
            <a:endParaRPr kumimoji="0" lang="en-US" altLang="ja-JP"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895350" marR="0" lvl="0" indent="-895350" algn="l" defTabSz="457189" rtl="0" eaLnBrk="1" fontAlgn="auto" latinLnBrk="0" hangingPunct="1">
              <a:lnSpc>
                <a:spcPct val="15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・古文書の原文の単語や文の区切りを認識する過程において、原文の意味合いが損なわれる。</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895350" marR="0" lvl="0" indent="-895350" algn="l" defTabSz="457189" rtl="0" eaLnBrk="1" fontAlgn="auto" latinLnBrk="0" hangingPunct="1">
              <a:lnSpc>
                <a:spcPct val="15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・現代とは異なる意味で使われるもしくは現代語に一対一で置き換えられる単語が存在しないような歴史用語の翻訳にあたって、誤訳が発生する。</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895350" marR="0" lvl="0" indent="-895350" algn="l" defTabSz="457189" rtl="0" eaLnBrk="1" fontAlgn="auto" latinLnBrk="0" hangingPunct="1">
              <a:lnSpc>
                <a:spcPct val="15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・古文書原文においては、助詞や主語が省略されていることが多く（これらは前後の文脈や書状の形式によって判断できる）その補足において誤訳が発生する。</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808038" marR="0" lvl="0" indent="-808038" algn="l" defTabSz="457189" rtl="0" eaLnBrk="1" fontAlgn="auto" latinLnBrk="0" hangingPunct="1">
              <a:lnSpc>
                <a:spcPct val="15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・返読、返り点等漢文表現の原文は、現代の語順への変換が難しく、漢文表現が多い中世文書はこの点が原因となり誤訳が発生する。</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895350" marR="0" lvl="0" indent="-895350" algn="l" defTabSz="457189" rtl="0" eaLnBrk="1" fontAlgn="auto" latinLnBrk="0" hangingPunct="1">
              <a:lnSpc>
                <a:spcPct val="15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・文脈理解において、特に以下のケースについて、正確な現代語訳が困難である。</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895350" marR="0" lvl="0" indent="-895350" algn="l" defTabSz="457189" rtl="0" eaLnBrk="1" fontAlgn="auto" latinLnBrk="0" hangingPunct="1">
              <a:lnSpc>
                <a:spcPct val="15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① 尊敬表現と受動表現から主語を推測する必要があるケース</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895350" marR="0" lvl="0" indent="-895350" algn="l" defTabSz="457189" rtl="0" eaLnBrk="1" fontAlgn="auto" latinLnBrk="0" hangingPunct="1">
              <a:lnSpc>
                <a:spcPct val="15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②  用語の意味合い、文脈上、上下関係を所与とするケース（例：命令、指示の要素がある原文を丁寧語で現代語訳翻訳する等）。</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③  文章ごとに主語が変わるケース</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④  文章に引用文を含むケース</a:t>
            </a:r>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a:xfrm>
            <a:off x="11269324" y="533195"/>
            <a:ext cx="521790" cy="215444"/>
          </a:xfrm>
        </p:spPr>
        <p:txBody>
          <a:bodyPr/>
          <a:lstStyle/>
          <a:p>
            <a:fld id="{00000000-1234-1234-1234-123412341234}" type="slidenum">
              <a:rPr lang="en-US" smtClean="0"/>
              <a:pPr/>
              <a:t>11</a:t>
            </a:fld>
            <a:r>
              <a:rPr lang="en-US" dirty="0"/>
              <a:t>/43</a:t>
            </a:r>
          </a:p>
        </p:txBody>
      </p:sp>
    </p:spTree>
    <p:extLst>
      <p:ext uri="{BB962C8B-B14F-4D97-AF65-F5344CB8AC3E}">
        <p14:creationId xmlns:p14="http://schemas.microsoft.com/office/powerpoint/2010/main" val="36532884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dirty="0"/>
              <a:t>３．結果</a:t>
            </a:r>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5493812"/>
          </a:xfrm>
        </p:spPr>
        <p:txBody>
          <a:bodyPr/>
          <a:lstStyle/>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A</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比較検証</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２）詳細</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60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（４）４</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別の特徴</a:t>
            </a:r>
            <a:endParaRPr kumimoji="0" lang="en-US" altLang="ja-JP"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895350" marR="0" lvl="0" indent="-895350" algn="l" defTabSz="457189" rtl="0" eaLnBrk="1" fontAlgn="auto" latinLnBrk="0" hangingPunct="1">
              <a:lnSpc>
                <a:spcPct val="15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Gemini</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400" b="0" i="0" u="none" strike="noStrike" kern="1200" cap="none" spc="0" normalizeH="0" baseline="0" noProof="0" dirty="0" err="1">
                <a:ln>
                  <a:noFill/>
                </a:ln>
                <a:solidFill>
                  <a:srgbClr val="000000"/>
                </a:solidFill>
                <a:effectLst/>
                <a:uLnTx/>
                <a:uFillTx/>
                <a:latin typeface="游ゴシック"/>
                <a:ea typeface="游ゴシック"/>
                <a:cs typeface="+mn-cs"/>
              </a:rPr>
              <a:t>DeepSeek</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は、「原文の意味とニュアンスを忠実に再現した現代日本語を出力するように指示。」が効いていると推測できる。よって、原文の語順で現代語訳を生成する傾向が確認でき、結果、原文の意味合いを損なう範囲が狭いと考える。</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895350" marR="0" lvl="0" indent="-895350" algn="l" defTabSz="457189" rtl="0" eaLnBrk="1" fontAlgn="auto" latinLnBrk="0" hangingPunct="1">
              <a:lnSpc>
                <a:spcPct val="15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 Claude3.5</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の傾向は次項で分析するため省略する。</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895350" marR="0" lvl="0" indent="-895350" algn="l" defTabSz="457189" rtl="0" eaLnBrk="1" fontAlgn="auto" latinLnBrk="0" hangingPunct="1">
              <a:lnSpc>
                <a:spcPct val="15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 Gemini</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は、文章が現代日本語として成立しなくても、原文の言葉をそのまま使用して訳出する傾向が強い。中世文書は、原文が漢字の羅列であることが多いため、この傾向が誤訳に直結する。また、指示語を具体的に解釈して訳出する傾向があり、その解釈が厳密に正解と言い切れないため、今回の分析では誤訳と判定した。求める精度によっては正答と判断することが可能な範囲のものもあると考える。</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808038" marR="0" lvl="0" indent="-808038" algn="l" defTabSz="457189" rtl="0" eaLnBrk="1" fontAlgn="auto" latinLnBrk="0" hangingPunct="1">
              <a:lnSpc>
                <a:spcPct val="15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ChatGPT4o</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は、文章内の一部のみを拾って訳しその間の文章を創作したり、読み飛ばしたりして、現代語訳を生成する傾向がある。</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808038" marR="0" lvl="0" indent="-808038" algn="l" defTabSz="457189" rtl="0" eaLnBrk="1" fontAlgn="auto" latinLnBrk="0" hangingPunct="1">
              <a:lnSpc>
                <a:spcPct val="15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大きく誤訳する原因として、古文書では現代と異なる意味で使っている用語を現代の意味で訳出し、それにひきずられて文章全体が改変される場合が見受けられる。また、古文書では「申す」は補助動詞的に使われる場合があるが、</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 ChatGPT4o</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は一律で「言う」の意味で訳出している。同様に、「可」についても命令・推量等を表す場合があるにもかかわらず、可能の意味で一律に訳出している。</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808038" marR="0" lvl="0" indent="-808038" algn="l" defTabSz="457189" rtl="0" eaLnBrk="1" fontAlgn="auto" latinLnBrk="0" hangingPunct="1">
              <a:lnSpc>
                <a:spcPct val="15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400" b="0" i="0" u="none" strike="noStrike" kern="1200" cap="none" spc="0" normalizeH="0" baseline="0" noProof="0" dirty="0" err="1">
                <a:ln>
                  <a:noFill/>
                </a:ln>
                <a:solidFill>
                  <a:srgbClr val="000000"/>
                </a:solidFill>
                <a:effectLst/>
                <a:uLnTx/>
                <a:uFillTx/>
                <a:latin typeface="游ゴシック"/>
                <a:ea typeface="游ゴシック"/>
                <a:cs typeface="+mn-cs"/>
              </a:rPr>
              <a:t>DeepSeek</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は、複雑に引用が重なっている場合の展開の仕方が自然であることが多い。そのため、特に中世の文脈理解において点数が高い。ただ、一部現代日本語として不自然なまま訳出する部分があり、近世では、「候」が文末に残ったままの事例も見られた。</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a:xfrm>
            <a:off x="11269324" y="533195"/>
            <a:ext cx="521790" cy="215444"/>
          </a:xfrm>
        </p:spPr>
        <p:txBody>
          <a:bodyPr/>
          <a:lstStyle/>
          <a:p>
            <a:fld id="{00000000-1234-1234-1234-123412341234}" type="slidenum">
              <a:rPr lang="en-US" smtClean="0"/>
              <a:pPr/>
              <a:t>12</a:t>
            </a:fld>
            <a:r>
              <a:rPr lang="en-US" dirty="0"/>
              <a:t>/43</a:t>
            </a:r>
          </a:p>
        </p:txBody>
      </p:sp>
    </p:spTree>
    <p:extLst>
      <p:ext uri="{BB962C8B-B14F-4D97-AF65-F5344CB8AC3E}">
        <p14:creationId xmlns:p14="http://schemas.microsoft.com/office/powerpoint/2010/main" val="23075946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dirty="0"/>
              <a:t>３．結果</a:t>
            </a:r>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5155257"/>
          </a:xfrm>
        </p:spPr>
        <p:txBody>
          <a:bodyPr/>
          <a:lstStyle/>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A</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比較検証</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３）その他</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714375" marR="0" lvl="0" indent="-714375" algn="l" defTabSz="457189" rtl="0" eaLnBrk="1" fontAlgn="auto" latinLnBrk="0" hangingPunct="1">
              <a:lnSpc>
                <a:spcPct val="150000"/>
              </a:lnSpc>
              <a:spcBef>
                <a:spcPts val="60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・本検証では、現代語訳の精度とプロンプトの効果の関連性を検証できなかった。</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そのものの能力を検証し、その上でプロンプトエンジニアリングの効果を考察する過程が必要と考える。よって、プロンプトをノックアウトした現代語訳の生成が必要と考える。</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722313" marR="0" lvl="0" indent="-722313" algn="l" defTabSz="457189" rtl="0" eaLnBrk="1" fontAlgn="auto" latinLnBrk="0" hangingPunct="1">
              <a:lnSpc>
                <a:spcPct val="150000"/>
              </a:lnSpc>
              <a:spcBef>
                <a:spcPts val="60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・プロンプトに、異体字の意味、「原文の意味とニュアンスを忠実に再現した現代日本語を出力するように指示。」を含めることで、現代語訳の精度が高まっている印象がある。</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722313" marR="0" lvl="0" indent="-722313" algn="l" defTabSz="457189" rtl="0" eaLnBrk="1" fontAlgn="auto" latinLnBrk="0" hangingPunct="1">
              <a:lnSpc>
                <a:spcPct val="150000"/>
              </a:lnSpc>
              <a:spcBef>
                <a:spcPts val="60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・他方、前頁「（３）中世・近世の文脈理解に共通する４</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の特徴」のとおり、</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は時代背景（文脈）を理解して現代誤訳を生成できていない。よって、本検証においてプロンプトに記述した書誌情報については、現代語訳の精度に大きな影響を及ぼしていないと推測する。</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722313" marR="0" lvl="0" indent="-722313" algn="l" defTabSz="457189" rtl="0" eaLnBrk="1" fontAlgn="auto" latinLnBrk="0" hangingPunct="1">
              <a:lnSpc>
                <a:spcPct val="150000"/>
              </a:lnSpc>
              <a:spcBef>
                <a:spcPts val="600"/>
              </a:spcBef>
              <a:spcAft>
                <a:spcPts val="0"/>
              </a:spcAft>
              <a:buClrTx/>
              <a:buSzTx/>
              <a:buFontTx/>
              <a:buNone/>
              <a:tabLst/>
              <a:defRPr/>
            </a:pP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722313" marR="0" lvl="0" indent="-722313" algn="l" defTabSz="457189" rtl="0" eaLnBrk="1" fontAlgn="auto" latinLnBrk="0" hangingPunct="1">
              <a:lnSpc>
                <a:spcPct val="150000"/>
              </a:lnSpc>
              <a:spcBef>
                <a:spcPts val="60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・本報告では、原文の意味を変えた現代語訳を誤答と判定し、「意訳」に類型した（ニュアンスは近いが、主語、目的語の意味合いを変える訳を「意訳」と定義）。現代語訳の正答として参考にした</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千葉県の歴史</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の現代語訳においても、原文では誤答とした判定した「意訳」に近い現代語訳もある。誤答とする「意訳」の定義を緩めにすれば、正答数、正答率は本報告記載の数値より高くなる。</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722313" marR="0" lvl="0" indent="-722313" algn="l" defTabSz="457189" rtl="0" eaLnBrk="1" fontAlgn="auto" latinLnBrk="0" hangingPunct="1">
              <a:lnSpc>
                <a:spcPct val="15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＊意訳の定義により現代語訳の精度が高まる点は、</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ChatGPT4o</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については前頁で述べた特徴のため、必ずしも該当しない。</a:t>
            </a:r>
            <a:endParaRPr kumimoji="0" lang="en-US" altLang="ja-JP" sz="1400" b="0" i="0" u="none" strike="sngStrike" kern="1200" cap="none" spc="0" normalizeH="0" baseline="0" noProof="0" dirty="0">
              <a:ln>
                <a:noFill/>
              </a:ln>
              <a:solidFill>
                <a:srgbClr val="000000"/>
              </a:solidFill>
              <a:effectLst/>
              <a:uLnTx/>
              <a:uFillTx/>
              <a:latin typeface="游ゴシック"/>
              <a:ea typeface="游ゴシック"/>
              <a:cs typeface="+mn-cs"/>
            </a:endParaRPr>
          </a:p>
          <a:p>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a:xfrm>
            <a:off x="11269324" y="533195"/>
            <a:ext cx="521790" cy="215444"/>
          </a:xfrm>
        </p:spPr>
        <p:txBody>
          <a:bodyPr/>
          <a:lstStyle/>
          <a:p>
            <a:fld id="{00000000-1234-1234-1234-123412341234}" type="slidenum">
              <a:rPr lang="en-US" smtClean="0"/>
              <a:pPr/>
              <a:t>13</a:t>
            </a:fld>
            <a:r>
              <a:rPr lang="en-US" dirty="0"/>
              <a:t>/43</a:t>
            </a:r>
          </a:p>
        </p:txBody>
      </p:sp>
    </p:spTree>
    <p:extLst>
      <p:ext uri="{BB962C8B-B14F-4D97-AF65-F5344CB8AC3E}">
        <p14:creationId xmlns:p14="http://schemas.microsoft.com/office/powerpoint/2010/main" val="597285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dirty="0"/>
              <a:t>３．結果</a:t>
            </a:r>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1800493"/>
          </a:xfrm>
        </p:spPr>
        <p:txBody>
          <a:bodyPr/>
          <a:lstStyle/>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．ハルシネーション傾向検証</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１）「</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比較検証」の結果を踏まえた検証方法</a:t>
            </a: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A</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比較検証」において、</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Ciaude3.5</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が中世、近世ともに古文書の現代語訳の精度が最も高い結論に至った。</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・この結果をもとに、誤答内容を以下４つに類型化した（４類型の説明は本頁下の「</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誤答類型</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」参照）。</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．ハルシネーション傾向検証」では、</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の生成結果を踏まえて、誤答の傾向を分析する。</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a:xfrm>
            <a:off x="11269324" y="533195"/>
            <a:ext cx="521790" cy="215444"/>
          </a:xfrm>
        </p:spPr>
        <p:txBody>
          <a:bodyPr/>
          <a:lstStyle/>
          <a:p>
            <a:fld id="{00000000-1234-1234-1234-123412341234}" type="slidenum">
              <a:rPr lang="en-US" smtClean="0"/>
              <a:pPr/>
              <a:t>14</a:t>
            </a:fld>
            <a:r>
              <a:rPr lang="en-US" dirty="0"/>
              <a:t>/43</a:t>
            </a:r>
          </a:p>
        </p:txBody>
      </p:sp>
      <p:sp>
        <p:nvSpPr>
          <p:cNvPr id="2" name="四角形: 角を丸くする 1">
            <a:extLst>
              <a:ext uri="{FF2B5EF4-FFF2-40B4-BE49-F238E27FC236}">
                <a16:creationId xmlns:a16="http://schemas.microsoft.com/office/drawing/2014/main" id="{D63064AE-67D7-1480-3332-6930599CDF99}"/>
              </a:ext>
            </a:extLst>
          </p:cNvPr>
          <p:cNvSpPr/>
          <p:nvPr/>
        </p:nvSpPr>
        <p:spPr>
          <a:xfrm>
            <a:off x="684295" y="2791221"/>
            <a:ext cx="10823410" cy="3077766"/>
          </a:xfrm>
          <a:prstGeom prst="roundRect">
            <a:avLst>
              <a:gd name="adj" fmla="val 0"/>
            </a:avLst>
          </a:prstGeom>
          <a:solidFill>
            <a:schemeClr val="bg1">
              <a:lumMod val="9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spAutoFit/>
          </a:bodyPr>
          <a:lstStyle/>
          <a:p>
            <a:pPr marL="539750" indent="-539750">
              <a:spcBef>
                <a:spcPts val="600"/>
              </a:spcBef>
            </a:pPr>
            <a:r>
              <a:rPr lang="en-US" altLang="ja-JP" sz="1400" dirty="0">
                <a:solidFill>
                  <a:srgbClr val="000000"/>
                </a:solidFill>
                <a:latin typeface="+mn-ea"/>
                <a:ea typeface="+mn-ea"/>
              </a:rPr>
              <a:t>【</a:t>
            </a:r>
            <a:r>
              <a:rPr lang="ja-JP" altLang="en-US" sz="1400" dirty="0">
                <a:solidFill>
                  <a:srgbClr val="000000"/>
                </a:solidFill>
                <a:latin typeface="+mn-ea"/>
                <a:ea typeface="+mn-ea"/>
              </a:rPr>
              <a:t>誤答類型</a:t>
            </a:r>
            <a:r>
              <a:rPr lang="en-US" altLang="ja-JP" sz="1400" dirty="0">
                <a:solidFill>
                  <a:srgbClr val="000000"/>
                </a:solidFill>
                <a:latin typeface="+mn-ea"/>
                <a:ea typeface="+mn-ea"/>
              </a:rPr>
              <a:t>】</a:t>
            </a:r>
          </a:p>
          <a:p>
            <a:pPr marL="539750" indent="-539750">
              <a:spcBef>
                <a:spcPts val="600"/>
              </a:spcBef>
            </a:pPr>
            <a:r>
              <a:rPr lang="ja-JP" altLang="en-US" sz="1400" dirty="0">
                <a:solidFill>
                  <a:srgbClr val="000000"/>
                </a:solidFill>
                <a:latin typeface="+mn-ea"/>
                <a:ea typeface="+mn-ea"/>
              </a:rPr>
              <a:t>　　① 意味・助詞取違</a:t>
            </a:r>
          </a:p>
          <a:p>
            <a:pPr marL="714375" indent="-714375">
              <a:spcBef>
                <a:spcPts val="600"/>
              </a:spcBef>
            </a:pPr>
            <a:r>
              <a:rPr lang="ja-JP" altLang="en-US" sz="1400" dirty="0">
                <a:solidFill>
                  <a:srgbClr val="000000"/>
                </a:solidFill>
                <a:latin typeface="+mn-ea"/>
                <a:ea typeface="+mn-ea"/>
              </a:rPr>
              <a:t>　　　・用語、単語（固有名詞、時代</a:t>
            </a:r>
            <a:r>
              <a:rPr lang="ja-JP" altLang="en-US" sz="1400" dirty="0">
                <a:solidFill>
                  <a:srgbClr val="000000"/>
                </a:solidFill>
                <a:latin typeface="+mn-ea"/>
              </a:rPr>
              <a:t>特有</a:t>
            </a:r>
            <a:r>
              <a:rPr lang="ja-JP" altLang="en-US" sz="1400" dirty="0">
                <a:solidFill>
                  <a:srgbClr val="000000"/>
                </a:solidFill>
                <a:latin typeface="+mn-ea"/>
                <a:ea typeface="+mn-ea"/>
              </a:rPr>
              <a:t>の言葉等）を誤認して現代語訳とした場合や、助詞の取り違えにより主語、客体の誤認をする等文章として誤訳が発生したケース。</a:t>
            </a:r>
          </a:p>
          <a:p>
            <a:pPr marL="539750" indent="-539750">
              <a:spcBef>
                <a:spcPts val="600"/>
              </a:spcBef>
            </a:pPr>
            <a:r>
              <a:rPr lang="ja-JP" altLang="en-US" sz="1400" dirty="0">
                <a:solidFill>
                  <a:srgbClr val="000000"/>
                </a:solidFill>
                <a:latin typeface="+mn-ea"/>
                <a:ea typeface="+mn-ea"/>
              </a:rPr>
              <a:t>　　② 意訳</a:t>
            </a:r>
          </a:p>
          <a:p>
            <a:pPr marL="714375" indent="-714375">
              <a:spcBef>
                <a:spcPts val="600"/>
              </a:spcBef>
            </a:pPr>
            <a:r>
              <a:rPr lang="ja-JP" altLang="en-US" sz="1400" dirty="0">
                <a:solidFill>
                  <a:srgbClr val="000000"/>
                </a:solidFill>
                <a:latin typeface="+mn-ea"/>
                <a:ea typeface="+mn-ea"/>
              </a:rPr>
              <a:t>　　　・現代語訳全体では誤訳とはいえないが、当時の言葉の持つニュアンスを変えたケース、日常会話では用いられるが文法上誤用であるケース</a:t>
            </a:r>
          </a:p>
          <a:p>
            <a:pPr marL="539750" indent="-539750">
              <a:spcBef>
                <a:spcPts val="600"/>
              </a:spcBef>
            </a:pPr>
            <a:r>
              <a:rPr lang="ja-JP" altLang="en-US" sz="1400" dirty="0">
                <a:solidFill>
                  <a:srgbClr val="000000"/>
                </a:solidFill>
                <a:latin typeface="+mn-ea"/>
                <a:ea typeface="+mn-ea"/>
              </a:rPr>
              <a:t>　　③ 欠落</a:t>
            </a:r>
            <a:r>
              <a:rPr lang="en-US" altLang="ja-JP" sz="1400" dirty="0">
                <a:solidFill>
                  <a:srgbClr val="000000"/>
                </a:solidFill>
                <a:latin typeface="+mn-ea"/>
                <a:ea typeface="+mn-ea"/>
              </a:rPr>
              <a:t>/</a:t>
            </a:r>
            <a:r>
              <a:rPr lang="ja-JP" altLang="en-US" sz="1400" dirty="0">
                <a:solidFill>
                  <a:srgbClr val="000000"/>
                </a:solidFill>
                <a:latin typeface="+mn-ea"/>
                <a:ea typeface="+mn-ea"/>
              </a:rPr>
              <a:t>原文ﾏﾏ</a:t>
            </a:r>
          </a:p>
          <a:p>
            <a:pPr marL="539750" indent="-539750">
              <a:spcBef>
                <a:spcPts val="600"/>
              </a:spcBef>
            </a:pPr>
            <a:r>
              <a:rPr lang="ja-JP" altLang="en-US" sz="1400" dirty="0">
                <a:solidFill>
                  <a:srgbClr val="000000"/>
                </a:solidFill>
                <a:latin typeface="+mn-ea"/>
                <a:ea typeface="+mn-ea"/>
              </a:rPr>
              <a:t>　　　・現代語訳に原文の用語、文節を含まないケース、あるいは原文の表記をそのまま現代語訳としたケース</a:t>
            </a:r>
          </a:p>
          <a:p>
            <a:pPr marL="539750" indent="-539750">
              <a:spcBef>
                <a:spcPts val="600"/>
              </a:spcBef>
            </a:pPr>
            <a:r>
              <a:rPr lang="ja-JP" altLang="en-US" sz="1400" dirty="0">
                <a:solidFill>
                  <a:srgbClr val="000000"/>
                </a:solidFill>
                <a:latin typeface="+mn-ea"/>
                <a:ea typeface="+mn-ea"/>
              </a:rPr>
              <a:t>　　④ 尊敬・謙譲・受動表現誤認</a:t>
            </a:r>
          </a:p>
          <a:p>
            <a:pPr marL="539750" indent="-539750">
              <a:spcBef>
                <a:spcPts val="600"/>
              </a:spcBef>
            </a:pPr>
            <a:r>
              <a:rPr lang="ja-JP" altLang="en-US" sz="1400" dirty="0">
                <a:solidFill>
                  <a:srgbClr val="000000"/>
                </a:solidFill>
                <a:latin typeface="+mn-ea"/>
                <a:ea typeface="+mn-ea"/>
              </a:rPr>
              <a:t>　　　・原文の言葉を取り違え、近世特有の尊敬・謙譲表現、受動表現を誤認したケース</a:t>
            </a:r>
            <a:endParaRPr kumimoji="1" lang="ja-JP" altLang="en-US" sz="1400" dirty="0">
              <a:solidFill>
                <a:schemeClr val="tx1">
                  <a:lumMod val="95000"/>
                  <a:lumOff val="5000"/>
                </a:schemeClr>
              </a:solidFill>
            </a:endParaRPr>
          </a:p>
        </p:txBody>
      </p:sp>
    </p:spTree>
    <p:extLst>
      <p:ext uri="{BB962C8B-B14F-4D97-AF65-F5344CB8AC3E}">
        <p14:creationId xmlns:p14="http://schemas.microsoft.com/office/powerpoint/2010/main" val="30319517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dirty="0"/>
              <a:t>３．結果</a:t>
            </a:r>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1261884"/>
          </a:xfrm>
        </p:spPr>
        <p:txBody>
          <a:bodyPr/>
          <a:lstStyle/>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．ハルシネーション傾向検証</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１）「</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比較検証の結果」を踏まえた検証方法</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714375"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A</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比較検証の結果」の現代語訳について、誤答を前頁の４類型にて分類した結果は以下のとおり。</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・この誤答類型に基づいて、「</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．ハルシネーション傾向検証」において具体的な事例をあげて傾向について述べる。</a:t>
            </a:r>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a:xfrm>
            <a:off x="11269324" y="533195"/>
            <a:ext cx="521790" cy="215444"/>
          </a:xfrm>
        </p:spPr>
        <p:txBody>
          <a:bodyPr/>
          <a:lstStyle/>
          <a:p>
            <a:fld id="{00000000-1234-1234-1234-123412341234}" type="slidenum">
              <a:rPr lang="en-US" smtClean="0"/>
              <a:pPr/>
              <a:t>15</a:t>
            </a:fld>
            <a:r>
              <a:rPr lang="en-US" dirty="0"/>
              <a:t>/43</a:t>
            </a:r>
          </a:p>
        </p:txBody>
      </p:sp>
      <p:sp>
        <p:nvSpPr>
          <p:cNvPr id="2" name="テキスト ボックス 1">
            <a:extLst>
              <a:ext uri="{FF2B5EF4-FFF2-40B4-BE49-F238E27FC236}">
                <a16:creationId xmlns:a16="http://schemas.microsoft.com/office/drawing/2014/main" id="{83B6AF28-B224-C315-72E2-635A0C6C108B}"/>
              </a:ext>
            </a:extLst>
          </p:cNvPr>
          <p:cNvSpPr txBox="1"/>
          <p:nvPr/>
        </p:nvSpPr>
        <p:spPr>
          <a:xfrm>
            <a:off x="369896" y="2271424"/>
            <a:ext cx="5321496" cy="307777"/>
          </a:xfrm>
          <a:prstGeom prst="rect">
            <a:avLst/>
          </a:prstGeom>
          <a:noFill/>
        </p:spPr>
        <p:txBody>
          <a:bodyPr wrap="square" rtlCol="0">
            <a:spAutoFit/>
          </a:bodyPr>
          <a:lstStyle/>
          <a:p>
            <a:r>
              <a:rPr kumimoji="1" lang="en-US" altLang="ja-JP" sz="1400" b="1" dirty="0"/>
              <a:t>【Claude3.5</a:t>
            </a:r>
            <a:r>
              <a:rPr kumimoji="1" lang="ja-JP" altLang="en-US" sz="1400" b="1" dirty="0"/>
              <a:t>の誤答分類</a:t>
            </a:r>
            <a:r>
              <a:rPr kumimoji="1" lang="en-US" altLang="ja-JP" sz="1400" b="1" dirty="0"/>
              <a:t>】</a:t>
            </a:r>
            <a:endParaRPr kumimoji="1" lang="ja-JP" altLang="en-US" sz="1400" b="1" dirty="0"/>
          </a:p>
        </p:txBody>
      </p:sp>
      <p:pic>
        <p:nvPicPr>
          <p:cNvPr id="4" name="図 3">
            <a:extLst>
              <a:ext uri="{FF2B5EF4-FFF2-40B4-BE49-F238E27FC236}">
                <a16:creationId xmlns:a16="http://schemas.microsoft.com/office/drawing/2014/main" id="{7A3AE709-0AF7-5402-0054-0E3617522EA7}"/>
              </a:ext>
            </a:extLst>
          </p:cNvPr>
          <p:cNvPicPr>
            <a:picLocks noChangeAspect="1"/>
          </p:cNvPicPr>
          <p:nvPr/>
        </p:nvPicPr>
        <p:blipFill>
          <a:blip r:embed="rId2"/>
          <a:stretch>
            <a:fillRect/>
          </a:stretch>
        </p:blipFill>
        <p:spPr>
          <a:xfrm>
            <a:off x="641350" y="2622688"/>
            <a:ext cx="5050042" cy="3754640"/>
          </a:xfrm>
          <a:prstGeom prst="rect">
            <a:avLst/>
          </a:prstGeom>
          <a:ln>
            <a:solidFill>
              <a:schemeClr val="tx1">
                <a:lumMod val="50000"/>
                <a:lumOff val="50000"/>
              </a:schemeClr>
            </a:solidFill>
          </a:ln>
        </p:spPr>
      </p:pic>
      <p:pic>
        <p:nvPicPr>
          <p:cNvPr id="5" name="図 4">
            <a:extLst>
              <a:ext uri="{FF2B5EF4-FFF2-40B4-BE49-F238E27FC236}">
                <a16:creationId xmlns:a16="http://schemas.microsoft.com/office/drawing/2014/main" id="{B78D86A4-4E67-FA6D-3CF4-DE2EFFB3CF47}"/>
              </a:ext>
            </a:extLst>
          </p:cNvPr>
          <p:cNvPicPr>
            <a:picLocks noChangeAspect="1"/>
          </p:cNvPicPr>
          <p:nvPr/>
        </p:nvPicPr>
        <p:blipFill>
          <a:blip r:embed="rId3"/>
          <a:stretch>
            <a:fillRect/>
          </a:stretch>
        </p:blipFill>
        <p:spPr>
          <a:xfrm>
            <a:off x="5799564" y="2622688"/>
            <a:ext cx="5681235" cy="2380805"/>
          </a:xfrm>
          <a:prstGeom prst="rect">
            <a:avLst/>
          </a:prstGeom>
          <a:ln>
            <a:solidFill>
              <a:schemeClr val="tx1">
                <a:lumMod val="50000"/>
                <a:lumOff val="50000"/>
              </a:schemeClr>
            </a:solidFill>
          </a:ln>
        </p:spPr>
      </p:pic>
    </p:spTree>
    <p:extLst>
      <p:ext uri="{BB962C8B-B14F-4D97-AF65-F5344CB8AC3E}">
        <p14:creationId xmlns:p14="http://schemas.microsoft.com/office/powerpoint/2010/main" val="38937011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dirty="0"/>
              <a:t>３．結果</a:t>
            </a:r>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5539978"/>
          </a:xfrm>
        </p:spPr>
        <p:txBody>
          <a:bodyPr/>
          <a:lstStyle/>
          <a:p>
            <a:pPr marL="0" marR="0" lvl="0" indent="0" algn="l" defTabSz="457189" rtl="0" eaLnBrk="1" fontAlgn="auto" latinLnBrk="0" hangingPunct="1">
              <a:lnSpc>
                <a:spcPct val="100000"/>
              </a:lnSpc>
              <a:spcBef>
                <a:spcPct val="0"/>
              </a:spcBef>
              <a:spcAft>
                <a:spcPts val="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．ハルシネーション傾向検証</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２）結果</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① 意味・助詞取違</a:t>
            </a:r>
          </a:p>
          <a:p>
            <a:pPr marL="714375" marR="0" lvl="0" indent="-714375" algn="l" defTabSz="457189" rtl="0" eaLnBrk="1" fontAlgn="auto" latinLnBrk="0" hangingPunct="1">
              <a:lnSpc>
                <a:spcPct val="100000"/>
              </a:lnSpc>
              <a:spcBef>
                <a:spcPts val="60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用語、単語（固有名詞、時代特有の言葉等）を誤認して現代語訳とした場合や、助詞の取り違えにより主語、客体の誤認をする等文章として誤訳が発生したケース。</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714375" marR="0" lvl="0" indent="-714375"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①</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単語の意味取違</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〇（中世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以</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右</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迺侯（以て迺（なんぢ）の侯（きみ）を右（たす）け）　→「右（たすける）」</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右の侯をもって、　→「右（みぎ）」</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0"/>
              </a:spcBef>
              <a:spcAft>
                <a:spcPts val="0"/>
              </a:spcAft>
              <a:buClrTx/>
              <a:buSzTx/>
              <a:buFontTx/>
              <a:buNone/>
              <a:tabLst/>
              <a:defRPr/>
            </a:pPr>
            <a:endParaRPr kumimoji="0" lang="ja-JP" altLang="en-US"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〇（中世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11</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本券</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あひくして</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（相具して）　→添えて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本証文を</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取り交わして</a:t>
            </a:r>
            <a:endParaRPr kumimoji="0" lang="en-US" altLang="ja-JP" sz="1400" b="0" i="0" u="sng"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0"/>
              </a:spcBef>
              <a:spcAft>
                <a:spcPts val="0"/>
              </a:spcAft>
              <a:buClrTx/>
              <a:buSzTx/>
              <a:buFontTx/>
              <a:buNone/>
              <a:tabLst/>
              <a:defRPr/>
            </a:pPr>
            <a:endParaRPr kumimoji="0" lang="ja-JP" altLang="en-US"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〇（中世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11</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るひち（類地）</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あるによりて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類例</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があるため</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0"/>
              </a:spcBef>
              <a:spcAft>
                <a:spcPts val="0"/>
              </a:spcAft>
              <a:buClrTx/>
              <a:buSzTx/>
              <a:buFontTx/>
              <a:buNone/>
              <a:tabLst/>
              <a:defRPr/>
            </a:pPr>
            <a:endParaRPr kumimoji="0" lang="ja-JP" altLang="en-US" sz="9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〇（中世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39</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可令</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用捨</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候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適宜判断</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すべきこと。</a:t>
            </a:r>
          </a:p>
          <a:p>
            <a:pPr marL="355600" marR="0" lvl="0" indent="-355600" algn="l" defTabSz="457189" rtl="0" eaLnBrk="1" fontAlgn="auto" latinLnBrk="0" hangingPunct="1">
              <a:lnSpc>
                <a:spcPct val="100000"/>
              </a:lnSpc>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「ようしゃせしむべくそうろう」と読んで、「止めさせなさい」と訳出すべき（「用捨」の誤訳）</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＊複合的な誤訳の要素として「可」の訳出不十分、「令（使役）」の読み飛ばしもあり。</a:t>
            </a:r>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p:txBody>
          <a:bodyPr/>
          <a:lstStyle/>
          <a:p>
            <a:fld id="{00000000-1234-1234-1234-123412341234}" type="slidenum">
              <a:rPr lang="en-US" smtClean="0"/>
              <a:pPr/>
              <a:t>16</a:t>
            </a:fld>
            <a:r>
              <a:rPr lang="en-US" dirty="0"/>
              <a:t>/43</a:t>
            </a:r>
          </a:p>
        </p:txBody>
      </p:sp>
    </p:spTree>
    <p:extLst>
      <p:ext uri="{BB962C8B-B14F-4D97-AF65-F5344CB8AC3E}">
        <p14:creationId xmlns:p14="http://schemas.microsoft.com/office/powerpoint/2010/main" val="20011310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dirty="0"/>
              <a:t>３．結果</a:t>
            </a:r>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3924151"/>
          </a:xfrm>
        </p:spPr>
        <p:txBody>
          <a:bodyPr/>
          <a:lstStyle/>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．ハルシネーション傾向検証</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２）結果</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① 意味・助詞取違</a:t>
            </a:r>
          </a:p>
          <a:p>
            <a:pPr marL="714375" marR="0" lvl="0" indent="-714375"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①</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単語の意味取違</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被仰附候　→</a:t>
            </a:r>
            <a:r>
              <a:rPr lang="ja-JP" altLang="en-US" sz="1600" b="0" kern="1200" dirty="0">
                <a:solidFill>
                  <a:srgbClr val="000000"/>
                </a:solidFill>
                <a:latin typeface="游ゴシック"/>
                <a:ea typeface="游ゴシック"/>
                <a:cs typeface="+mn-cs"/>
              </a:rPr>
              <a:t>命じられていました</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（命令）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お任せいただいておりました</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0"/>
              </a:spcBef>
              <a:spcAft>
                <a:spcPts val="0"/>
              </a:spcAft>
              <a:buClrTx/>
              <a:buSzTx/>
              <a:buFontTx/>
              <a:buNone/>
              <a:tabLst/>
              <a:defRPr/>
            </a:pPr>
            <a:endParaRPr kumimoji="0" lang="ja-JP" altLang="en-US" sz="9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10</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生成義（なまなるぎ）　→審議不十分なこと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異常なこと</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endParaRPr kumimoji="0" lang="ja-JP" altLang="en-US"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11</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見咎候得者</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六ケ敷申懸</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候得共　→むずかしい言いがかり</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咎めようとすると</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強く抗議</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してきます。</a:t>
            </a:r>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a:xfrm>
            <a:off x="11269324" y="533195"/>
            <a:ext cx="521790" cy="215444"/>
          </a:xfrm>
        </p:spPr>
        <p:txBody>
          <a:bodyPr/>
          <a:lstStyle/>
          <a:p>
            <a:fld id="{00000000-1234-1234-1234-123412341234}" type="slidenum">
              <a:rPr lang="en-US" smtClean="0"/>
              <a:pPr/>
              <a:t>17</a:t>
            </a:fld>
            <a:r>
              <a:rPr lang="en-US" dirty="0"/>
              <a:t>/43</a:t>
            </a:r>
          </a:p>
        </p:txBody>
      </p:sp>
    </p:spTree>
    <p:extLst>
      <p:ext uri="{BB962C8B-B14F-4D97-AF65-F5344CB8AC3E}">
        <p14:creationId xmlns:p14="http://schemas.microsoft.com/office/powerpoint/2010/main" val="12557745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dirty="0"/>
              <a:t>３．結果</a:t>
            </a:r>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5155257"/>
          </a:xfrm>
        </p:spPr>
        <p:txBody>
          <a:bodyPr/>
          <a:lstStyle/>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．ハルシネーション傾向検証</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２）結果</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① 意味・助詞取違</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①</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単語の意味取違</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12</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御祝儀貰与申多分之銭相ねたり候よし、　→</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「御祝儀貰い」と言って</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多くの銭をねだり取ったとのこと</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お祝い金を強請るという</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多額の金銭を無理に要求したとのこと。</a:t>
            </a:r>
          </a:p>
          <a:p>
            <a:pPr marL="1795463" marR="0" lvl="0" indent="-1795463" algn="l" defTabSz="457189" rtl="0" eaLnBrk="1" fontAlgn="auto" latinLnBrk="0" hangingPunct="1">
              <a:lnSpc>
                <a:spcPct val="100000"/>
              </a:lnSpc>
              <a:spcBef>
                <a:spcPts val="60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＊「申す（言う）」を「言葉として発する」ではなく「 </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助詞「と」に付いて </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「と」の受ける事柄を取りたてて、それに関して下に述べる場合に用いる。具体的な意味の薄れた補助的用法」を使ったため、誤訳。</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1795463" marR="0" lvl="0" indent="-1795463"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同資料の「御祝儀貰与唱」の部分については、動詞に「唱（となえる）」を使っているためか、「お祝い金を要求すると称して」と訳すことができている。</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1527175" marR="0" lvl="0" indent="-1527175" algn="l" defTabSz="457189" rtl="0" eaLnBrk="1" fontAlgn="auto" latinLnBrk="0" hangingPunct="1">
              <a:lnSpc>
                <a:spcPct val="100000"/>
              </a:lnSpc>
              <a:spcBef>
                <a:spcPts val="600"/>
              </a:spcBef>
              <a:spcAft>
                <a:spcPts val="0"/>
              </a:spcAft>
              <a:buClrTx/>
              <a:buSzTx/>
              <a:buFontTx/>
              <a:buNone/>
              <a:tabLst/>
              <a:defRPr/>
            </a:pPr>
            <a:endParaRPr kumimoji="0" lang="ja-JP" altLang="en-US"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17</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右平義、　→「右平」は、</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右の平義は、</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＊単語の認識間違い</a:t>
            </a:r>
          </a:p>
          <a:p>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a:xfrm>
            <a:off x="11269324" y="533195"/>
            <a:ext cx="521790" cy="215444"/>
          </a:xfrm>
        </p:spPr>
        <p:txBody>
          <a:bodyPr/>
          <a:lstStyle/>
          <a:p>
            <a:fld id="{00000000-1234-1234-1234-123412341234}" type="slidenum">
              <a:rPr lang="en-US" smtClean="0"/>
              <a:pPr/>
              <a:t>18</a:t>
            </a:fld>
            <a:r>
              <a:rPr lang="en-US" dirty="0"/>
              <a:t>/43</a:t>
            </a:r>
          </a:p>
        </p:txBody>
      </p:sp>
    </p:spTree>
    <p:extLst>
      <p:ext uri="{BB962C8B-B14F-4D97-AF65-F5344CB8AC3E}">
        <p14:creationId xmlns:p14="http://schemas.microsoft.com/office/powerpoint/2010/main" val="25962760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dirty="0"/>
              <a:t>１．本報告の位置付け、構成</a:t>
            </a:r>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3739485"/>
          </a:xfrm>
        </p:spPr>
        <p:txBody>
          <a:bodyPr/>
          <a:lstStyle/>
          <a:p>
            <a:pPr marL="0" marR="0" lvl="0" indent="0" algn="l" defTabSz="457189" rtl="0" eaLnBrk="1" fontAlgn="auto" latinLnBrk="0" hangingPunct="1">
              <a:lnSpc>
                <a:spcPct val="100000"/>
              </a:lnSpc>
              <a:spcBef>
                <a:spcPct val="0"/>
              </a:spcBef>
              <a:spcAft>
                <a:spcPts val="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A</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．位置付け</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534988" marR="0" lvl="0" indent="-534988" algn="l" defTabSz="457189" rtl="0" eaLnBrk="1" fontAlgn="auto" latinLnBrk="0" hangingPunct="1">
              <a:lnSpc>
                <a:spcPct val="150000"/>
              </a:lnSpc>
              <a:spcBef>
                <a:spcPct val="0"/>
              </a:spcBef>
              <a:spcAft>
                <a:spcPts val="0"/>
              </a:spcAft>
              <a:buClrTx/>
              <a:buSzTx/>
              <a:buFontTx/>
              <a:buNone/>
              <a:tabLst/>
              <a:defRPr/>
            </a:pP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・本報告は「</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を利用した歴史文献資料の現代語訳の品質に関わる調査業務」仕様書（以降「仕様書」）の「３．納品物」。</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534988" marR="0" lvl="0" indent="-534988" algn="l" defTabSz="457189" rtl="0" eaLnBrk="1" fontAlgn="auto" latinLnBrk="0" hangingPunct="1">
              <a:lnSpc>
                <a:spcPct val="100000"/>
              </a:lnSpc>
              <a:spcBef>
                <a:spcPct val="0"/>
              </a:spcBef>
              <a:spcAft>
                <a:spcPts val="0"/>
              </a:spcAft>
              <a:buClrTx/>
              <a:buSzTx/>
              <a:buFontTx/>
              <a:buNone/>
              <a:tabLst/>
              <a:defRPr/>
            </a:pP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4988" marR="0" lvl="0" indent="-534988" algn="l" defTabSz="457189" rtl="0" eaLnBrk="1" fontAlgn="auto" latinLnBrk="0" hangingPunct="1">
              <a:lnSpc>
                <a:spcPct val="100000"/>
              </a:lnSpc>
              <a:spcBef>
                <a:spcPct val="0"/>
              </a:spcBef>
              <a:spcAft>
                <a:spcPts val="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．構成</a:t>
            </a:r>
          </a:p>
          <a:p>
            <a:pPr marL="534988" marR="0" lvl="0" indent="-534988" algn="l" defTabSz="457189" rtl="0" eaLnBrk="1" fontAlgn="auto" latinLnBrk="0" hangingPunct="1">
              <a:lnSpc>
                <a:spcPct val="150000"/>
              </a:lnSpc>
              <a:spcBef>
                <a:spcPct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・本報告は、以下の構成、内容を記述する。</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4988" marR="0" lvl="0" indent="-534988" algn="l" defTabSz="457189" rtl="0" eaLnBrk="1" fontAlgn="auto" latinLnBrk="0" hangingPunct="1">
              <a:lnSpc>
                <a:spcPct val="150000"/>
              </a:lnSpc>
              <a:spcBef>
                <a:spcPct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① 分析結果報告（本報告）</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4988" marR="0" lvl="0" indent="-534988" algn="l" defTabSz="457189" rtl="0" eaLnBrk="1" fontAlgn="auto" latinLnBrk="0" hangingPunct="1">
              <a:lnSpc>
                <a:spcPct val="150000"/>
              </a:lnSpc>
              <a:spcBef>
                <a:spcPct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②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appendix</a:t>
            </a:r>
          </a:p>
          <a:p>
            <a:pPr marL="534988" marR="0" lvl="0" indent="-534988" algn="l" defTabSz="457189" rtl="0" eaLnBrk="1" fontAlgn="auto" latinLnBrk="0" hangingPunct="1">
              <a:lnSpc>
                <a:spcPct val="150000"/>
              </a:lnSpc>
              <a:spcBef>
                <a:spcPct val="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・１：分析結果報告のエビデンス（本資料外、納品</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Excel</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ファイル）</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534988" marR="0" lvl="0" indent="-534988" algn="l" defTabSz="457189" rtl="0" eaLnBrk="1" fontAlgn="auto" latinLnBrk="0" hangingPunct="1">
              <a:lnSpc>
                <a:spcPct val="150000"/>
              </a:lnSpc>
              <a:spcBef>
                <a:spcPct val="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・２：検証に用いた古文書一覧（本資料外、納品</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Excel</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ファイル）</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534988" marR="0" lvl="0" indent="-534988" algn="l" defTabSz="457189" rtl="0" eaLnBrk="1" fontAlgn="auto" latinLnBrk="0" hangingPunct="1">
              <a:lnSpc>
                <a:spcPct val="150000"/>
              </a:lnSpc>
              <a:spcBef>
                <a:spcPct val="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・３：検証に用いたプロンプト</a:t>
            </a:r>
          </a:p>
          <a:p>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p:txBody>
          <a:bodyPr/>
          <a:lstStyle/>
          <a:p>
            <a:fld id="{00000000-1234-1234-1234-123412341234}" type="slidenum">
              <a:rPr lang="en-US" smtClean="0"/>
              <a:pPr/>
              <a:t>1</a:t>
            </a:fld>
            <a:r>
              <a:rPr lang="en-US" dirty="0"/>
              <a:t>/43</a:t>
            </a:r>
          </a:p>
        </p:txBody>
      </p:sp>
    </p:spTree>
    <p:extLst>
      <p:ext uri="{BB962C8B-B14F-4D97-AF65-F5344CB8AC3E}">
        <p14:creationId xmlns:p14="http://schemas.microsoft.com/office/powerpoint/2010/main" val="29603782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dirty="0"/>
              <a:t>３．結果</a:t>
            </a:r>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4878259"/>
          </a:xfrm>
        </p:spPr>
        <p:txBody>
          <a:bodyPr/>
          <a:lstStyle/>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．ハルシネーション傾向検証</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２）結果</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① 意味・助詞取違</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①</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-2</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助詞の取り違え</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〇（中世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2</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なりつな</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か</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りとこそうけたまはり候へ　　→済綱</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の</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理であると承りなさい</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成綱</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が</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理解いたしましたと承っております</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＊連体格の「が」を主格で訳出、それに引きずられて文章が生成されている。</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＊もう一つの誤訳要素として命令の「候へ」を訳出せず。</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endParaRPr kumimoji="0" lang="ja-JP" altLang="en-US"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〇（中世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11</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ゆめ〳〵他人</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の</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さまたけある</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へから</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す、</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決して他人</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が</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妨げをなす</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べき</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ではない。</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＊連体格の「の」を主格で訳出している。</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＊もう一つの誤訳要素として推量もしくは当然の「べし」を適当の用法で訳出（「べし」をそのまま使う傾向）。</a:t>
            </a:r>
          </a:p>
          <a:p>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a:xfrm>
            <a:off x="11269324" y="533195"/>
            <a:ext cx="521790" cy="215444"/>
          </a:xfrm>
        </p:spPr>
        <p:txBody>
          <a:bodyPr/>
          <a:lstStyle/>
          <a:p>
            <a:fld id="{00000000-1234-1234-1234-123412341234}" type="slidenum">
              <a:rPr lang="en-US" smtClean="0"/>
              <a:pPr/>
              <a:t>19</a:t>
            </a:fld>
            <a:r>
              <a:rPr lang="en-US" dirty="0"/>
              <a:t>/43</a:t>
            </a:r>
          </a:p>
        </p:txBody>
      </p:sp>
    </p:spTree>
    <p:extLst>
      <p:ext uri="{BB962C8B-B14F-4D97-AF65-F5344CB8AC3E}">
        <p14:creationId xmlns:p14="http://schemas.microsoft.com/office/powerpoint/2010/main" val="20889900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dirty="0"/>
              <a:t>３．結果</a:t>
            </a:r>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5816977"/>
          </a:xfrm>
        </p:spPr>
        <p:txBody>
          <a:bodyPr/>
          <a:lstStyle/>
          <a:p>
            <a:pPr marL="0" marR="0" lvl="0" indent="0" algn="l" defTabSz="457189" rtl="0" eaLnBrk="1" fontAlgn="auto" latinLnBrk="0" hangingPunct="1">
              <a:lnSpc>
                <a:spcPct val="100000"/>
              </a:lnSpc>
              <a:spcBef>
                <a:spcPct val="0"/>
              </a:spcBef>
              <a:spcAft>
                <a:spcPts val="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．ハルシネーション傾向検証</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２）結果</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②意訳</a:t>
            </a:r>
          </a:p>
          <a:p>
            <a:pPr marL="714375" marR="0" lvl="0" indent="-714375" algn="l" defTabSz="457189" rtl="0" eaLnBrk="1" fontAlgn="auto" latinLnBrk="0" hangingPunct="1">
              <a:lnSpc>
                <a:spcPct val="100000"/>
              </a:lnSpc>
              <a:spcBef>
                <a:spcPts val="60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380" b="0" i="0" u="none" strike="noStrike" kern="1200" cap="none" spc="0" normalizeH="0" baseline="0" noProof="0" dirty="0">
                <a:ln>
                  <a:noFill/>
                </a:ln>
                <a:solidFill>
                  <a:srgbClr val="000000"/>
                </a:solidFill>
                <a:effectLst/>
                <a:uLnTx/>
                <a:uFillTx/>
                <a:latin typeface="游ゴシック"/>
                <a:ea typeface="游ゴシック"/>
                <a:cs typeface="+mn-cs"/>
              </a:rPr>
              <a:t>現代語訳全体では誤訳とはいえないが、当時の言葉の持つニュアンスを変えたケース、日常会話では用いられるが文法上誤用であるケース</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②</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接続詞の順接・逆接</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〇（中世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11</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しかるを　→それを（順接）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しかしながら（逆接）</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〇（中世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19</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爰</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雑掌則暦応二年以来、時信父子相続押領無謂之由訴之、　→爰（ここに）（順接）</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ところが</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雑掌は、暦応</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2</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年以来、時信父子が不当に相続して押領していると訴えた。　→（逆接）</a:t>
            </a:r>
          </a:p>
          <a:p>
            <a:pPr marL="1795463" marR="0" lvl="0" indent="-1795463" algn="l" defTabSz="457189" rtl="0" eaLnBrk="1" fontAlgn="auto" latinLnBrk="0" hangingPunct="1">
              <a:lnSpc>
                <a:spcPct val="100000"/>
              </a:lnSpc>
              <a:spcBef>
                <a:spcPts val="60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＊文脈としても、前述の内容をふまえ、それを根拠に「暦応二年以来、時信父子相続押領無謂之由」を訴える、という内容であり、逆接での訳出は誤り。</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其分差戻宜敷分者御廻米ニ相成</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候処</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、着船之上御払ニ相成</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その分は差し戻し、良好な米は廻米となり</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ました。しかし、</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着船の後に払い下げとなった際、</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＊「候処」と順接で文をつなげる言葉を「しかし（逆接）」で訳出。</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11</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於然者　→その場合には（順接）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そうでなければ（逆接）</a:t>
            </a:r>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a:xfrm>
            <a:off x="11269324" y="533195"/>
            <a:ext cx="521790" cy="215444"/>
          </a:xfrm>
        </p:spPr>
        <p:txBody>
          <a:bodyPr/>
          <a:lstStyle/>
          <a:p>
            <a:fld id="{00000000-1234-1234-1234-123412341234}" type="slidenum">
              <a:rPr lang="en-US" smtClean="0"/>
              <a:pPr/>
              <a:t>20</a:t>
            </a:fld>
            <a:r>
              <a:rPr lang="en-US" dirty="0"/>
              <a:t>/43</a:t>
            </a:r>
          </a:p>
        </p:txBody>
      </p:sp>
    </p:spTree>
    <p:extLst>
      <p:ext uri="{BB962C8B-B14F-4D97-AF65-F5344CB8AC3E}">
        <p14:creationId xmlns:p14="http://schemas.microsoft.com/office/powerpoint/2010/main" val="3333658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dirty="0"/>
              <a:t>３．結果</a:t>
            </a:r>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3831818"/>
          </a:xfrm>
        </p:spPr>
        <p:txBody>
          <a:bodyPr/>
          <a:lstStyle/>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．ハルシネーション傾向検証</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２）結果</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②意訳</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②</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-2</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過度な補足</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〇（中世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28</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依京都日蓮衆当時狼藉之働極盛候、仏法之破滅諸宗之断絶遮眼候、</a:t>
            </a:r>
          </a:p>
          <a:p>
            <a:pPr marL="1617663" marR="0" lvl="0" indent="-1617663" algn="l" defTabSz="457189" rtl="0" eaLnBrk="1" fontAlgn="auto" latinLnBrk="0" hangingPunct="1">
              <a:lnSpc>
                <a:spcPct val="15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京都の日蓮宗の者たちが、近頃極めて甚だしい乱暴な振る舞いをしており、仏法を破滅させ諸宗を断絶</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させようとしていることは明らかです</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＊意味として大きく違うとは言えないが、逐語訳としては誤り。</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1795463" marR="0" lvl="0" indent="-1795463" algn="l" defTabSz="457189" rtl="0" eaLnBrk="1" fontAlgn="auto" latinLnBrk="0" hangingPunct="1">
              <a:lnSpc>
                <a:spcPct val="100000"/>
              </a:lnSpc>
              <a:spcBef>
                <a:spcPts val="60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原文は「日蓮宗の狼藉がさかんである。（それにより）仏法の破滅と諸宗の断絶（がおこり）目を覆う（ような状態である）」の意。</a:t>
            </a:r>
          </a:p>
          <a:p>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a:xfrm>
            <a:off x="11269324" y="533195"/>
            <a:ext cx="521790" cy="215444"/>
          </a:xfrm>
        </p:spPr>
        <p:txBody>
          <a:bodyPr/>
          <a:lstStyle/>
          <a:p>
            <a:fld id="{00000000-1234-1234-1234-123412341234}" type="slidenum">
              <a:rPr lang="en-US" smtClean="0"/>
              <a:pPr/>
              <a:t>21</a:t>
            </a:fld>
            <a:r>
              <a:rPr lang="en-US" dirty="0"/>
              <a:t>/43</a:t>
            </a:r>
          </a:p>
        </p:txBody>
      </p:sp>
    </p:spTree>
    <p:extLst>
      <p:ext uri="{BB962C8B-B14F-4D97-AF65-F5344CB8AC3E}">
        <p14:creationId xmlns:p14="http://schemas.microsoft.com/office/powerpoint/2010/main" val="40208377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dirty="0"/>
              <a:t>３．結果</a:t>
            </a:r>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5509200"/>
          </a:xfrm>
        </p:spPr>
        <p:txBody>
          <a:bodyPr/>
          <a:lstStyle/>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．ハルシネーション傾向検証</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２）結果</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②意訳</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②</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-3</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逐語訳でなくなっている例</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納ニ難相成、→逐語訳：納め（る分の米）になりにくく</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受け取れません</a:t>
            </a:r>
            <a:endParaRPr kumimoji="0" lang="ja-JP" altLang="en-US"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3</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可任向　→逐語訳：意向に任せます</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従います</a:t>
            </a:r>
            <a:endParaRPr kumimoji="0" lang="ja-JP" altLang="en-US"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4</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請取申金子之事</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金子受取書</a:t>
            </a:r>
          </a:p>
          <a:p>
            <a:pPr marL="1706563" marR="0" lvl="0" indent="-1706563" algn="l" defTabSz="457189" rtl="0" eaLnBrk="1" fontAlgn="auto" latinLnBrk="0" hangingPunct="1">
              <a:lnSpc>
                <a:spcPct val="100000"/>
              </a:lnSpc>
              <a:spcBef>
                <a:spcPts val="60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＊文書の表題としての文言であるため、訳出としては誤りではない（</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千葉県の歴史</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の現代語訳も「金子請取証」としている）が、逐語訳ではない。</a:t>
            </a:r>
            <a:endParaRPr kumimoji="0" lang="ja-JP" altLang="en-US"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4</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不残（のこらず）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全額</a:t>
            </a:r>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p:txBody>
          <a:bodyPr/>
          <a:lstStyle/>
          <a:p>
            <a:fld id="{00000000-1234-1234-1234-123412341234}" type="slidenum">
              <a:rPr lang="en-US" smtClean="0"/>
              <a:pPr/>
              <a:t>22</a:t>
            </a:fld>
            <a:r>
              <a:rPr lang="en-US" dirty="0"/>
              <a:t>/43</a:t>
            </a:r>
          </a:p>
        </p:txBody>
      </p:sp>
    </p:spTree>
    <p:extLst>
      <p:ext uri="{BB962C8B-B14F-4D97-AF65-F5344CB8AC3E}">
        <p14:creationId xmlns:p14="http://schemas.microsoft.com/office/powerpoint/2010/main" val="28173651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dirty="0"/>
              <a:t>３．結果</a:t>
            </a:r>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4247317"/>
          </a:xfrm>
        </p:spPr>
        <p:txBody>
          <a:bodyPr/>
          <a:lstStyle/>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．ハルシネーション傾向検証</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２）結果</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③欠落</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原文ﾏﾏ</a:t>
            </a: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現代語訳に原文の用語、文節を含まないケース、あるいは原文の表記をそのまま現代語訳としたケース</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③</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読み飛ばし</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〇（中世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11</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右、件地ハあましやうせうか</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さうてんの（相伝の）</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私領なり、</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右記の土地は尼性昭が私有する領地である。</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0"/>
              </a:spcBef>
              <a:spcAft>
                <a:spcPts val="0"/>
              </a:spcAft>
              <a:buClrTx/>
              <a:buSzTx/>
              <a:buFontTx/>
              <a:buNone/>
              <a:tabLst/>
              <a:defRPr/>
            </a:pPr>
            <a:endParaRPr kumimoji="0" lang="ja-JP" altLang="en-US"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寒川御蔵</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当</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御収納米之儀、　→今年の</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寒川御蔵への年貢米の収納について、</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＊収納米＝年貢　の補足はできている。</a:t>
            </a:r>
            <a:endPar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endParaRPr>
          </a:p>
          <a:p>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p:txBody>
          <a:bodyPr/>
          <a:lstStyle/>
          <a:p>
            <a:fld id="{00000000-1234-1234-1234-123412341234}" type="slidenum">
              <a:rPr lang="en-US" smtClean="0"/>
              <a:pPr/>
              <a:t>23</a:t>
            </a:fld>
            <a:r>
              <a:rPr lang="en-US" dirty="0"/>
              <a:t>/43</a:t>
            </a:r>
          </a:p>
        </p:txBody>
      </p:sp>
    </p:spTree>
    <p:extLst>
      <p:ext uri="{BB962C8B-B14F-4D97-AF65-F5344CB8AC3E}">
        <p14:creationId xmlns:p14="http://schemas.microsoft.com/office/powerpoint/2010/main" val="27703623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dirty="0"/>
              <a:t>３．結果</a:t>
            </a:r>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3831818"/>
          </a:xfrm>
        </p:spPr>
        <p:txBody>
          <a:bodyPr/>
          <a:lstStyle/>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．ハルシネーション傾向検証</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２）結果</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③欠落</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原文ﾏﾏ</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③</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読み飛ばし</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御用捨被下</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出役人勘弁いたし可受取候間、</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出役人が判断して受け取ることとしますので、</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＊前半部を読み飛ばしている。「用捨」と「勘弁」を類似語ととって省略したのではないか。</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4</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右是者</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上総国台方村御鳥見御役屋敷入札を以御払被仰付候、</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上総国台方村の御鳥見役屋敷を入札により払い下げるようにとのご命令により、</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＊指示語を省略。</a:t>
            </a:r>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p:txBody>
          <a:bodyPr/>
          <a:lstStyle/>
          <a:p>
            <a:fld id="{00000000-1234-1234-1234-123412341234}" type="slidenum">
              <a:rPr lang="en-US" smtClean="0"/>
              <a:pPr/>
              <a:t>24</a:t>
            </a:fld>
            <a:r>
              <a:rPr lang="en-US" dirty="0"/>
              <a:t>/43</a:t>
            </a:r>
          </a:p>
        </p:txBody>
      </p:sp>
    </p:spTree>
    <p:extLst>
      <p:ext uri="{BB962C8B-B14F-4D97-AF65-F5344CB8AC3E}">
        <p14:creationId xmlns:p14="http://schemas.microsoft.com/office/powerpoint/2010/main" val="24370952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dirty="0"/>
              <a:t>３．結果</a:t>
            </a:r>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5816977"/>
          </a:xfrm>
        </p:spPr>
        <p:txBody>
          <a:bodyPr/>
          <a:lstStyle/>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．ハルシネーション傾向検証</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２）結果</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③欠落</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原文ﾏﾏ</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③</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読み飛ばし</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古来ハ拙者方江川舟三四艘宛</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被仰附候所</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、近年ハ川舟弐艘ツヽ</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被仰附候、</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→以前は私にそれぞれ川船三、四艘分の輸送を</a:t>
            </a:r>
            <a:r>
              <a:rPr kumimoji="0" lang="ja-JP" altLang="en-US" sz="1400" b="0" i="0" u="sng" strike="noStrike" kern="1200" cap="none" spc="0" normalizeH="0" baseline="0" noProof="0" dirty="0">
                <a:ln>
                  <a:noFill/>
                </a:ln>
                <a:solidFill>
                  <a:srgbClr val="000000"/>
                </a:solidFill>
                <a:effectLst/>
                <a:uLnTx/>
                <a:uFillTx/>
                <a:latin typeface="游ゴシック"/>
                <a:ea typeface="游ゴシック"/>
                <a:cs typeface="+mn-cs"/>
              </a:rPr>
              <a:t>命じられていましたが</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、最近は各川船二艘分を</a:t>
            </a:r>
            <a:r>
              <a:rPr kumimoji="0" lang="ja-JP" altLang="en-US" sz="1400" b="0" i="0" u="sng" strike="noStrike" kern="1200" cap="none" spc="0" normalizeH="0" baseline="0" noProof="0" dirty="0">
                <a:ln>
                  <a:noFill/>
                </a:ln>
                <a:solidFill>
                  <a:srgbClr val="000000"/>
                </a:solidFill>
                <a:effectLst/>
                <a:uLnTx/>
                <a:uFillTx/>
                <a:latin typeface="游ゴシック"/>
                <a:ea typeface="游ゴシック"/>
                <a:cs typeface="+mn-cs"/>
              </a:rPr>
              <a:t>命じられています</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a:t>
            </a:r>
            <a:endPar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1617663" marR="0" lvl="0" indent="-1617663"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古くは私どもへ川舟三、四艘ずつ</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お任せいただいておりましたが</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、近年は川舟二艘ずつ</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となっております。</a:t>
            </a:r>
          </a:p>
          <a:p>
            <a:pPr marL="355600" marR="0" lvl="0" indent="-355600" algn="l" defTabSz="457189" rtl="0" eaLnBrk="1" fontAlgn="auto" latinLnBrk="0" hangingPunct="1">
              <a:lnSpc>
                <a:spcPct val="10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＊文章全体の意味としては成立しているが、重複を省略して訳出している。</a:t>
            </a:r>
            <a:endPar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8</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曽而</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相立させ可申返事</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ハ不申由ニ而、　→始めてよいという返答は決してしていないとのことで、</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全く承諾した覚えはないと申し、</a:t>
            </a:r>
          </a:p>
          <a:p>
            <a:pPr marL="355600" marR="0" lvl="0" indent="-355600" algn="l" defTabSz="457189"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＊この文章の前の文脈をふまえ、重複した部分を省略。</a:t>
            </a:r>
            <a:endParaRPr kumimoji="0" lang="ja-JP" altLang="en-US"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18</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大森陣中椿良助様</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事</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誹名之</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事</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→椿良助様の事と誹名の事</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大森陣中の椿良助様</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の</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俳号</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について</a:t>
            </a:r>
          </a:p>
          <a:p>
            <a:pPr marL="355600" marR="0" lvl="0" indent="-355600" algn="l" defTabSz="457189"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＊繰り返し出てくる「事」を省略して一文にしているため、並列の要素がなくなり、誤読。</a:t>
            </a:r>
          </a:p>
          <a:p>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p:txBody>
          <a:bodyPr/>
          <a:lstStyle/>
          <a:p>
            <a:fld id="{00000000-1234-1234-1234-123412341234}" type="slidenum">
              <a:rPr lang="en-US" smtClean="0"/>
              <a:pPr/>
              <a:t>25</a:t>
            </a:fld>
            <a:r>
              <a:rPr lang="en-US" dirty="0"/>
              <a:t>/43</a:t>
            </a:r>
          </a:p>
        </p:txBody>
      </p:sp>
    </p:spTree>
    <p:extLst>
      <p:ext uri="{BB962C8B-B14F-4D97-AF65-F5344CB8AC3E}">
        <p14:creationId xmlns:p14="http://schemas.microsoft.com/office/powerpoint/2010/main" val="26797245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dirty="0"/>
              <a:t>３．結果</a:t>
            </a:r>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5155257"/>
          </a:xfrm>
        </p:spPr>
        <p:txBody>
          <a:bodyPr/>
          <a:lstStyle/>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．ハルシネーション傾向検証</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２）結果</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③欠落</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原文ﾏﾏ</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③</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-2</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原文ママの出力（現代語として不自然な表現）</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江戸運送御請負仕、　→江戸への運送を請け負い、</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江戸への運送</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請負</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を</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仕り</a:t>
            </a:r>
            <a:endParaRPr kumimoji="0" lang="en-US" altLang="ja-JP" sz="1600" b="0" i="0" u="sng"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願い上げ奉り候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願い上げ</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ます</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古舟ニハ難積奉</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存</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候間、</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古い舟には積みにくいと</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存じ</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6</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御糺ニ付書付差上申候、</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お糺し</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につき、書付を差し上げ申し上げます。</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10</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御前様　→あなたさま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御前様</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＊現代では「お前」を敬語として使わない。</a:t>
            </a:r>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p:txBody>
          <a:bodyPr/>
          <a:lstStyle/>
          <a:p>
            <a:fld id="{00000000-1234-1234-1234-123412341234}" type="slidenum">
              <a:rPr lang="en-US" smtClean="0"/>
              <a:pPr/>
              <a:t>26</a:t>
            </a:fld>
            <a:r>
              <a:rPr lang="en-US" dirty="0"/>
              <a:t>/43</a:t>
            </a:r>
          </a:p>
        </p:txBody>
      </p:sp>
    </p:spTree>
    <p:extLst>
      <p:ext uri="{BB962C8B-B14F-4D97-AF65-F5344CB8AC3E}">
        <p14:creationId xmlns:p14="http://schemas.microsoft.com/office/powerpoint/2010/main" val="14573416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dirty="0"/>
              <a:t>３．結果</a:t>
            </a:r>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5339923"/>
          </a:xfrm>
        </p:spPr>
        <p:txBody>
          <a:bodyPr/>
          <a:lstStyle/>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．ハルシネーション傾向検証</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２）結果</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③欠落</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原文ﾏﾏ</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③</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-3</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補足が必要</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zh-TW" altLang="en-US" sz="1600" b="0" i="0" u="none" strike="noStrike" kern="1200" cap="none" spc="0" normalizeH="0" baseline="0" noProof="0" dirty="0">
                <a:ln>
                  <a:noFill/>
                </a:ln>
                <a:solidFill>
                  <a:srgbClr val="000000"/>
                </a:solidFill>
                <a:effectLst/>
                <a:uLnTx/>
                <a:uFillTx/>
                <a:latin typeface="游ゴシック"/>
                <a:ea typeface="游ゴシック"/>
                <a:cs typeface="+mn-cs"/>
              </a:rPr>
              <a:t>別而精々可致吟味兼々申渡置候処、</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（中略）出役人吟味方も行届、</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特に入念に</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吟味</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するよう以前から申し渡してきたところ、（中略）出役人の</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吟味</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も行き届き、</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＊現代語として理解は可能だが、近世では裁判関係用語として使われることもある「吟味」を訳していない。</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0"/>
              </a:spcBef>
              <a:spcAft>
                <a:spcPts val="0"/>
              </a:spcAft>
              <a:buClrTx/>
              <a:buSzTx/>
              <a:buFontTx/>
              <a:buNone/>
              <a:tabLst/>
              <a:defRPr/>
            </a:pPr>
            <a:endParaRPr kumimoji="0" lang="ja-JP" altLang="en-US"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3</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五ケ村与名目有之、　→（小組合は）五か村との</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原則</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があり、</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か村という</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名目</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があり、</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0"/>
              </a:spcBef>
              <a:spcAft>
                <a:spcPts val="0"/>
              </a:spcAft>
              <a:buClrTx/>
              <a:buSzTx/>
              <a:buFontTx/>
              <a:buNone/>
              <a:tabLst/>
              <a:defRPr/>
            </a:pPr>
            <a:endParaRPr kumimoji="0" lang="ja-JP" altLang="en-US"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6</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楫</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痛</a:t>
            </a:r>
            <a:endParaRPr kumimoji="0" lang="en-US" altLang="ja-JP" sz="1600" b="0" i="0" u="sng"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舵が</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痛み</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＊「舵」はモノなので、「傷む」が正。また、解釈を考えると「故障」と訳出したい。</a:t>
            </a:r>
            <a:endPar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endParaRPr>
          </a:p>
          <a:p>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p:txBody>
          <a:bodyPr/>
          <a:lstStyle/>
          <a:p>
            <a:fld id="{00000000-1234-1234-1234-123412341234}" type="slidenum">
              <a:rPr lang="en-US" smtClean="0"/>
              <a:pPr/>
              <a:t>27</a:t>
            </a:fld>
            <a:r>
              <a:rPr lang="en-US" dirty="0"/>
              <a:t>/43</a:t>
            </a:r>
          </a:p>
        </p:txBody>
      </p:sp>
    </p:spTree>
    <p:extLst>
      <p:ext uri="{BB962C8B-B14F-4D97-AF65-F5344CB8AC3E}">
        <p14:creationId xmlns:p14="http://schemas.microsoft.com/office/powerpoint/2010/main" val="22732404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dirty="0"/>
              <a:t>３．結果</a:t>
            </a:r>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4539704"/>
          </a:xfrm>
        </p:spPr>
        <p:txBody>
          <a:bodyPr/>
          <a:lstStyle/>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．ハルシネーション傾向検証</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２）結果</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③欠落</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原文ﾏﾏ</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③</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-3</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補足が必要</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6</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今日江戸表ゟ罷上り</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今日江戸から上がってきて</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＊近世は京都へ向かうのが上り（現代は東京行きが上り）であり、「上がってきて」では訳として不十分。</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0"/>
              </a:spcBef>
              <a:spcAft>
                <a:spcPts val="0"/>
              </a:spcAft>
              <a:buClrTx/>
              <a:buSzTx/>
              <a:buFontTx/>
              <a:buNone/>
              <a:tabLst/>
              <a:defRPr/>
            </a:pPr>
            <a:endParaRPr kumimoji="0" lang="ja-JP" altLang="en-US"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6</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当月二日片船乗戻し候儀も有之、</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今月二日に</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片船</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で戻った件もあり、</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＊「片船」は同一船主の船が相互に呼ぶときに使う江戸時代の用語であり、補足が必要。</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千葉県の歴史</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では「今月二日には</a:t>
            </a:r>
            <a:r>
              <a:rPr kumimoji="0" lang="ja-JP" altLang="en-US" sz="1400" b="0" i="0" u="sng" strike="noStrike" kern="1200" cap="none" spc="0" normalizeH="0" baseline="0" noProof="0" dirty="0">
                <a:ln>
                  <a:noFill/>
                </a:ln>
                <a:solidFill>
                  <a:srgbClr val="000000"/>
                </a:solidFill>
                <a:effectLst/>
                <a:uLnTx/>
                <a:uFillTx/>
                <a:latin typeface="游ゴシック"/>
                <a:ea typeface="游ゴシック"/>
                <a:cs typeface="+mn-cs"/>
              </a:rPr>
              <a:t>私が所持する他の船</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が浦賀を通過してしまい」としている）</a:t>
            </a:r>
          </a:p>
          <a:p>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p:txBody>
          <a:bodyPr/>
          <a:lstStyle/>
          <a:p>
            <a:fld id="{00000000-1234-1234-1234-123412341234}" type="slidenum">
              <a:rPr lang="en-US" smtClean="0"/>
              <a:pPr/>
              <a:t>28</a:t>
            </a:fld>
            <a:r>
              <a:rPr lang="en-US" dirty="0"/>
              <a:t>/43</a:t>
            </a:r>
          </a:p>
        </p:txBody>
      </p:sp>
    </p:spTree>
    <p:extLst>
      <p:ext uri="{BB962C8B-B14F-4D97-AF65-F5344CB8AC3E}">
        <p14:creationId xmlns:p14="http://schemas.microsoft.com/office/powerpoint/2010/main" val="33835472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zh-TW" altLang="en-US" dirty="0"/>
              <a:t>２．調査手法</a:t>
            </a:r>
            <a:endParaRPr lang="ja-JP" altLang="en-US" dirty="0"/>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5493812"/>
          </a:xfrm>
        </p:spPr>
        <p:txBody>
          <a:bodyPr/>
          <a:lstStyle/>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A</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．目的</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50000"/>
              </a:lnSpc>
              <a:spcBef>
                <a:spcPct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・本報告は、仕様書「</a:t>
            </a:r>
            <a:r>
              <a:rPr kumimoji="0" lang="zh-TW" altLang="en-US" sz="1400" b="0" i="0" u="none" strike="noStrike" kern="1200" cap="none" spc="0" normalizeH="0" baseline="0" noProof="0" dirty="0">
                <a:ln>
                  <a:noFill/>
                </a:ln>
                <a:solidFill>
                  <a:srgbClr val="000000"/>
                </a:solidFill>
                <a:effectLst/>
                <a:uLnTx/>
                <a:uFillTx/>
                <a:latin typeface="游ゴシック"/>
                <a:ea typeface="游ゴシック"/>
                <a:cs typeface="+mn-cs"/>
              </a:rPr>
              <a:t>５．業務内容詳細</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」に基づき、以下２点を調査し、その結果を説明する。</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50000"/>
              </a:lnSpc>
              <a:spcBef>
                <a:spcPct val="0"/>
              </a:spcBef>
              <a:spcAft>
                <a:spcPts val="0"/>
              </a:spcAft>
              <a:buClrTx/>
              <a:buSzTx/>
              <a:buFontTx/>
              <a:buNone/>
              <a:tabLst/>
              <a:defRPr/>
            </a:pPr>
            <a:r>
              <a:rPr kumimoji="0" lang="ja-JP" altLang="en-US" sz="1200" b="0" i="0" u="none" strike="noStrike" kern="1200" cap="none" spc="0" normalizeH="0" baseline="0" noProof="0" dirty="0">
                <a:ln>
                  <a:noFill/>
                </a:ln>
                <a:solidFill>
                  <a:srgbClr val="000000"/>
                </a:solidFill>
                <a:effectLst/>
                <a:uLnTx/>
                <a:uFillTx/>
                <a:latin typeface="游ゴシック"/>
                <a:ea typeface="游ゴシック"/>
                <a:cs typeface="+mn-cs"/>
              </a:rPr>
              <a:t>　　　　・仕様書の「１</a:t>
            </a:r>
            <a:r>
              <a:rPr kumimoji="0" lang="en-US" altLang="ja-JP" sz="12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200" b="0" i="0" u="none" strike="noStrike" kern="1200" cap="none" spc="0" normalizeH="0" baseline="0" noProof="0" dirty="0">
                <a:ln>
                  <a:noFill/>
                </a:ln>
                <a:solidFill>
                  <a:srgbClr val="000000"/>
                </a:solidFill>
                <a:effectLst/>
                <a:uLnTx/>
                <a:uFillTx/>
                <a:latin typeface="游ゴシック"/>
                <a:ea typeface="游ゴシック"/>
                <a:cs typeface="+mn-cs"/>
              </a:rPr>
              <a:t>概要」記述の「</a:t>
            </a:r>
            <a:r>
              <a:rPr kumimoji="0" lang="en-US" altLang="ja-JP" sz="1200" b="0" i="0" u="none" strike="noStrike" kern="1200" cap="none" spc="0" normalizeH="0" baseline="0" noProof="0" dirty="0">
                <a:ln>
                  <a:noFill/>
                </a:ln>
                <a:solidFill>
                  <a:srgbClr val="000000"/>
                </a:solidFill>
                <a:effectLst/>
                <a:uLnTx/>
                <a:uFillTx/>
                <a:latin typeface="游ゴシック"/>
                <a:ea typeface="游ゴシック"/>
                <a:cs typeface="+mn-cs"/>
              </a:rPr>
              <a:t>A</a:t>
            </a:r>
            <a:r>
              <a:rPr kumimoji="0" lang="ja-JP" altLang="en-US" sz="12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2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200" b="0" i="0" u="none" strike="noStrike" kern="1200" cap="none" spc="0" normalizeH="0" baseline="0" noProof="0" dirty="0">
                <a:ln>
                  <a:noFill/>
                </a:ln>
                <a:solidFill>
                  <a:srgbClr val="000000"/>
                </a:solidFill>
                <a:effectLst/>
                <a:uLnTx/>
                <a:uFillTx/>
                <a:latin typeface="游ゴシック"/>
                <a:ea typeface="游ゴシック"/>
                <a:cs typeface="+mn-cs"/>
              </a:rPr>
              <a:t>間で現代語訳の品質にどのような差があり、最も有用な</a:t>
            </a:r>
            <a:r>
              <a:rPr kumimoji="0" lang="en-US" altLang="ja-JP" sz="12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200" b="0" i="0" u="none" strike="noStrike" kern="1200" cap="none" spc="0" normalizeH="0" baseline="0" noProof="0" dirty="0">
                <a:ln>
                  <a:noFill/>
                </a:ln>
                <a:solidFill>
                  <a:srgbClr val="000000"/>
                </a:solidFill>
                <a:effectLst/>
                <a:uLnTx/>
                <a:uFillTx/>
                <a:latin typeface="游ゴシック"/>
                <a:ea typeface="游ゴシック"/>
                <a:cs typeface="+mn-cs"/>
              </a:rPr>
              <a:t>はどれか」（以降「</a:t>
            </a:r>
            <a:r>
              <a:rPr kumimoji="0" lang="en-US" altLang="ja-JP" sz="12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200" b="0" i="0" u="none" strike="noStrike" kern="1200" cap="none" spc="0" normalizeH="0" baseline="0" noProof="0" dirty="0">
                <a:ln>
                  <a:noFill/>
                </a:ln>
                <a:solidFill>
                  <a:srgbClr val="000000"/>
                </a:solidFill>
                <a:effectLst/>
                <a:uLnTx/>
                <a:uFillTx/>
                <a:latin typeface="游ゴシック"/>
                <a:ea typeface="游ゴシック"/>
                <a:cs typeface="+mn-cs"/>
              </a:rPr>
              <a:t>比較検証」）</a:t>
            </a:r>
            <a:endParaRPr kumimoji="0" lang="en-US" altLang="ja-JP" sz="12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50000"/>
              </a:lnSpc>
              <a:spcBef>
                <a:spcPct val="0"/>
              </a:spcBef>
              <a:spcAft>
                <a:spcPts val="0"/>
              </a:spcAft>
              <a:buClrTx/>
              <a:buSzTx/>
              <a:buFontTx/>
              <a:buNone/>
              <a:tabLst/>
              <a:defRPr/>
            </a:pPr>
            <a:r>
              <a:rPr kumimoji="0" lang="ja-JP" altLang="en-US" sz="1200" b="0" i="0" u="none" strike="noStrike" kern="1200" cap="none" spc="0" normalizeH="0" baseline="0" noProof="0" dirty="0">
                <a:ln>
                  <a:noFill/>
                </a:ln>
                <a:solidFill>
                  <a:srgbClr val="000000"/>
                </a:solidFill>
                <a:effectLst/>
                <a:uLnTx/>
                <a:uFillTx/>
                <a:latin typeface="游ゴシック"/>
                <a:ea typeface="游ゴシック"/>
                <a:cs typeface="+mn-cs"/>
              </a:rPr>
              <a:t>　　　　・仕様書の「１</a:t>
            </a:r>
            <a:r>
              <a:rPr kumimoji="0" lang="en-US" altLang="ja-JP" sz="12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200" b="0" i="0" u="none" strike="noStrike" kern="1200" cap="none" spc="0" normalizeH="0" baseline="0" noProof="0" dirty="0">
                <a:ln>
                  <a:noFill/>
                </a:ln>
                <a:solidFill>
                  <a:srgbClr val="000000"/>
                </a:solidFill>
                <a:effectLst/>
                <a:uLnTx/>
                <a:uFillTx/>
                <a:latin typeface="游ゴシック"/>
                <a:ea typeface="游ゴシック"/>
                <a:cs typeface="+mn-cs"/>
              </a:rPr>
              <a:t>概要」記述の「</a:t>
            </a:r>
            <a:r>
              <a:rPr kumimoji="0" lang="en-US" altLang="ja-JP" sz="12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200" b="0" i="0" u="none" strike="noStrike" kern="1200" cap="none" spc="0" normalizeH="0" baseline="0" noProof="0" dirty="0">
                <a:ln>
                  <a:noFill/>
                </a:ln>
                <a:solidFill>
                  <a:srgbClr val="000000"/>
                </a:solidFill>
                <a:effectLst/>
                <a:uLnTx/>
                <a:uFillTx/>
                <a:latin typeface="游ゴシック"/>
                <a:ea typeface="游ゴシック"/>
                <a:cs typeface="+mn-cs"/>
              </a:rPr>
              <a:t>）日本史資料の現代語訳の品質およびハルシネーションの傾向（誤読類型の抽出）」</a:t>
            </a:r>
            <a:r>
              <a:rPr kumimoji="0" lang="en-US" altLang="ja-JP" sz="12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200" b="0" i="0" u="none" strike="noStrike" kern="1200" cap="none" spc="0" normalizeH="0" baseline="0" noProof="0" dirty="0">
                <a:ln>
                  <a:noFill/>
                </a:ln>
                <a:solidFill>
                  <a:srgbClr val="000000"/>
                </a:solidFill>
                <a:effectLst/>
                <a:uLnTx/>
                <a:uFillTx/>
                <a:latin typeface="游ゴシック"/>
                <a:ea typeface="游ゴシック"/>
                <a:cs typeface="+mn-cs"/>
              </a:rPr>
              <a:t>以降「ハルシネーション傾向検証」）</a:t>
            </a:r>
            <a:endParaRPr kumimoji="0" lang="en-US" altLang="ja-JP" sz="12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ct val="0"/>
              </a:spcBef>
              <a:spcAft>
                <a:spcPts val="600"/>
              </a:spcAft>
              <a:buClrTx/>
              <a:buSzTx/>
              <a:buFontTx/>
              <a:buNone/>
              <a:tabLst/>
              <a:defRPr/>
            </a:pP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．調査内容</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ct val="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・今回調査（検証）する</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は以下のとおり。</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ct val="0"/>
              </a:spcBef>
              <a:spcAft>
                <a:spcPts val="600"/>
              </a:spcAft>
              <a:buClrTx/>
              <a:buSzTx/>
              <a:buFontTx/>
              <a:buNone/>
              <a:tabLst/>
              <a:defRPr/>
            </a:pPr>
            <a:endParaRPr kumimoji="0" lang="en-US" altLang="ja-JP"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ct val="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A</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比較検証</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ct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・検証する対象は、仕様書「</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4.</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検証」の「</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概要</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A〉</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2</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）において定める以下とする。</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ct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＊なお、</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の仕様環境構築は、同上「</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概要</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A〉</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2</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）のとおり、貴館が準備し、当社に生成結果を提供。</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ct val="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ChatGPT4o</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API</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【Open</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AI】</a:t>
            </a:r>
          </a:p>
          <a:p>
            <a:pPr marL="355600" marR="0" lvl="0" indent="-355600" algn="l" defTabSz="457189" rtl="0" eaLnBrk="1" fontAlgn="auto" latinLnBrk="0" hangingPunct="1">
              <a:lnSpc>
                <a:spcPct val="100000"/>
              </a:lnSpc>
              <a:spcBef>
                <a:spcPct val="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Gemini 1.5</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API</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【Google】</a:t>
            </a:r>
          </a:p>
          <a:p>
            <a:pPr marL="355600" marR="0" lvl="0" indent="-355600" algn="l" defTabSz="457189" rtl="0" eaLnBrk="1" fontAlgn="auto" latinLnBrk="0" hangingPunct="1">
              <a:lnSpc>
                <a:spcPct val="100000"/>
              </a:lnSpc>
              <a:spcBef>
                <a:spcPct val="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400" b="0" i="0" u="none" strike="noStrike" kern="1200" cap="none" spc="0" normalizeH="0" baseline="0" noProof="0" dirty="0" err="1">
                <a:ln>
                  <a:noFill/>
                </a:ln>
                <a:solidFill>
                  <a:srgbClr val="000000"/>
                </a:solidFill>
                <a:effectLst/>
                <a:uLnTx/>
                <a:uFillTx/>
                <a:latin typeface="游ゴシック"/>
                <a:ea typeface="游ゴシック"/>
                <a:cs typeface="+mn-cs"/>
              </a:rPr>
              <a:t>Sonet</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API</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【Anthropic】</a:t>
            </a:r>
          </a:p>
          <a:p>
            <a:pPr marL="355600" marR="0" lvl="0" indent="-355600" algn="l" defTabSz="457189" rtl="0" eaLnBrk="1" fontAlgn="auto" latinLnBrk="0" hangingPunct="1">
              <a:lnSpc>
                <a:spcPct val="100000"/>
              </a:lnSpc>
              <a:spcBef>
                <a:spcPct val="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Deep</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Seek R1</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together AI</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経由）</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【High-Flyer】</a:t>
            </a:r>
          </a:p>
          <a:p>
            <a:pPr marL="355600" marR="0" lvl="0" indent="-355600" algn="l" defTabSz="457189" rtl="0" eaLnBrk="1" fontAlgn="auto" latinLnBrk="0" hangingPunct="1">
              <a:lnSpc>
                <a:spcPct val="100000"/>
              </a:lnSpc>
              <a:spcBef>
                <a:spcPct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＊なお、生成回答にあたり、</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の</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temperature</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は 貴館にて”</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0”</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に設定。</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ct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ct val="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）ハルシネーション傾向検証　</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ct val="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A</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比較検証」にて現代語訳の精度が高い</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について、誤読傾向を検証する。</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a:xfrm>
            <a:off x="11269324" y="533195"/>
            <a:ext cx="521790" cy="215444"/>
          </a:xfrm>
        </p:spPr>
        <p:txBody>
          <a:bodyPr/>
          <a:lstStyle/>
          <a:p>
            <a:fld id="{00000000-1234-1234-1234-123412341234}" type="slidenum">
              <a:rPr lang="en-US" smtClean="0"/>
              <a:pPr/>
              <a:t>2</a:t>
            </a:fld>
            <a:r>
              <a:rPr lang="en-US" dirty="0"/>
              <a:t>/43</a:t>
            </a:r>
          </a:p>
        </p:txBody>
      </p:sp>
    </p:spTree>
    <p:extLst>
      <p:ext uri="{BB962C8B-B14F-4D97-AF65-F5344CB8AC3E}">
        <p14:creationId xmlns:p14="http://schemas.microsoft.com/office/powerpoint/2010/main" val="31963036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dirty="0"/>
              <a:t>３．結果</a:t>
            </a:r>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5155257"/>
          </a:xfrm>
        </p:spPr>
        <p:txBody>
          <a:bodyPr/>
          <a:lstStyle/>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．ハルシネーション傾向検証</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２）結果</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④尊敬・謙譲・受動表現誤認</a:t>
            </a: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原文の言葉を取り違え、近世特有の尊敬・謙譲表現、受動表現を誤認したケース</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0"/>
              </a:spcBef>
              <a:spcAft>
                <a:spcPts val="0"/>
              </a:spcAft>
              <a:buClrTx/>
              <a:buSzTx/>
              <a:buFontTx/>
              <a:buNone/>
              <a:tabLst/>
              <a:defRPr/>
            </a:pPr>
            <a:endParaRPr kumimoji="0" lang="ja-JP" altLang="en-US"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④</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尊敬語の不十分・間違った訳出</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〇（中世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12</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被聞食了之由</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承り及びましたことは、</a:t>
            </a:r>
          </a:p>
          <a:p>
            <a:pPr marL="1617663" marR="0" lvl="0" indent="-1617663" algn="l" defTabSz="457189" rtl="0" eaLnBrk="1" fontAlgn="auto" latinLnBrk="0" hangingPunct="1">
              <a:lnSpc>
                <a:spcPct val="100000"/>
              </a:lnSpc>
              <a:spcBef>
                <a:spcPts val="60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被聞召」は「聞し召す（きこしめす）」＝お聞きになる（もしくはお受け入れになる）と「被（尊敬の助動詞）」の二重敬語で、文脈もふまえると、主語は「天皇」であると考えられる。それを「承る（聞くの謙譲語）」で訳出している。</a:t>
            </a:r>
          </a:p>
          <a:p>
            <a:pPr marL="355600" marR="0" lvl="0" indent="-355600" algn="l" defTabSz="457189" rtl="0" eaLnBrk="1" fontAlgn="auto" latinLnBrk="0" hangingPunct="1">
              <a:lnSpc>
                <a:spcPct val="100000"/>
              </a:lnSpc>
              <a:spcBef>
                <a:spcPts val="0"/>
              </a:spcBef>
              <a:spcAft>
                <a:spcPts val="0"/>
              </a:spcAft>
              <a:buClrTx/>
              <a:buSzTx/>
              <a:buFontTx/>
              <a:buNone/>
              <a:tabLst/>
              <a:defRPr/>
            </a:pPr>
            <a:endParaRPr kumimoji="0" lang="en-US" altLang="ja-JP"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〇（中世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40</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度々如被仰出候</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度々お伝えしているように</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＊文書の差出人が自らに対して尊敬表現を使用する自敬表現を含む資料だが、筆者に対する尊敬語としてとれていない。</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1884363" marR="0" lvl="0" indent="-1884363" algn="l" defTabSz="457189" rtl="0" eaLnBrk="1" fontAlgn="auto" latinLnBrk="0" hangingPunct="1">
              <a:lnSpc>
                <a:spcPct val="100000"/>
              </a:lnSpc>
              <a:spcBef>
                <a:spcPts val="60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自然になるよう意訳（誤訳）してしまっている。</a:t>
            </a:r>
          </a:p>
          <a:p>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p:txBody>
          <a:bodyPr/>
          <a:lstStyle/>
          <a:p>
            <a:fld id="{00000000-1234-1234-1234-123412341234}" type="slidenum">
              <a:rPr lang="en-US" smtClean="0"/>
              <a:pPr/>
              <a:t>29</a:t>
            </a:fld>
            <a:r>
              <a:rPr lang="en-US" dirty="0"/>
              <a:t>/43</a:t>
            </a:r>
          </a:p>
        </p:txBody>
      </p:sp>
    </p:spTree>
    <p:extLst>
      <p:ext uri="{BB962C8B-B14F-4D97-AF65-F5344CB8AC3E}">
        <p14:creationId xmlns:p14="http://schemas.microsoft.com/office/powerpoint/2010/main" val="39015164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dirty="0"/>
              <a:t>３．結果</a:t>
            </a:r>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5601533"/>
          </a:xfrm>
        </p:spPr>
        <p:txBody>
          <a:bodyPr/>
          <a:lstStyle/>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．ハルシネーション傾向検証</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２）結果</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④尊敬・謙譲・受動表現誤認</a:t>
            </a: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④</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-2</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助動詞の読み飛ばし（主語に影響）</a:t>
            </a: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〇（中世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応如旧</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令</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栄山寺領掌東屋庄事</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栄山寺が以前のように東屋庄を領掌すべき件について</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＊「令（使役の助動詞）」を読み飛ばしている。</a:t>
            </a:r>
            <a:endParaRPr kumimoji="0" lang="ja-JP" altLang="en-US"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〇（中世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30</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被成奉書訖、</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奉書を作成しました。</a:t>
            </a:r>
          </a:p>
          <a:p>
            <a:pPr marL="1617663" marR="0" lvl="0" indent="-1617663" algn="l" defTabSz="457189" rtl="0" eaLnBrk="1" fontAlgn="auto" latinLnBrk="0" hangingPunct="1">
              <a:lnSpc>
                <a:spcPct val="100000"/>
              </a:lnSpc>
              <a:spcBef>
                <a:spcPts val="60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＊尊敬の「被」を読み飛ばしているため、主語の取り違えになっている。将軍の命令を差出人が伝えている形の書状なので、　　「（差出人が）奉書を作成した」ではなく「（将軍が）奉書を作成されました」が正。</a:t>
            </a:r>
            <a:endParaRPr kumimoji="0" lang="ja-JP" altLang="en-US"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13</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御守リ来リ候、</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守ってきたものである。</a:t>
            </a: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＊御がついているので、主語は話し手ではない。「（話し手が）守ってきた」ではなく「（話し手を）守ってくれた」</a:t>
            </a:r>
            <a:endPar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endParaRPr>
          </a:p>
          <a:p>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p:txBody>
          <a:bodyPr/>
          <a:lstStyle/>
          <a:p>
            <a:fld id="{00000000-1234-1234-1234-123412341234}" type="slidenum">
              <a:rPr lang="en-US" smtClean="0"/>
              <a:pPr/>
              <a:t>30</a:t>
            </a:fld>
            <a:r>
              <a:rPr lang="en-US" dirty="0"/>
              <a:t>/43</a:t>
            </a:r>
          </a:p>
        </p:txBody>
      </p:sp>
    </p:spTree>
    <p:extLst>
      <p:ext uri="{BB962C8B-B14F-4D97-AF65-F5344CB8AC3E}">
        <p14:creationId xmlns:p14="http://schemas.microsoft.com/office/powerpoint/2010/main" val="14588208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dirty="0"/>
              <a:t>３．結果</a:t>
            </a:r>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5339923"/>
          </a:xfrm>
        </p:spPr>
        <p:txBody>
          <a:bodyPr/>
          <a:lstStyle/>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．ハルシネーション傾向検証</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２）結果</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④尊敬・謙譲・受動表現誤認</a:t>
            </a: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④</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-3</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存在しない受動表現の追加</a:t>
            </a: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〇（中世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39</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可申来　→申し出なさい</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報告</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させ</a:t>
            </a:r>
            <a:endParaRPr kumimoji="0" lang="en-US" altLang="ja-JP" sz="1600" b="0" i="0" u="sng"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0"/>
              </a:spcBef>
              <a:spcAft>
                <a:spcPts val="0"/>
              </a:spcAft>
              <a:buClrTx/>
              <a:buSzTx/>
              <a:buFontTx/>
              <a:buNone/>
              <a:tabLst/>
              <a:defRPr/>
            </a:pPr>
            <a:endParaRPr kumimoji="0" lang="ja-JP" altLang="en-US" sz="800" b="0" i="0" u="sng"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7</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改名仕り　→改名し</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改名</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させ</a:t>
            </a:r>
            <a:endParaRPr kumimoji="0" lang="en-US" altLang="ja-JP" sz="1600" b="0" i="0" u="sng"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endParaRPr kumimoji="0" lang="en-US" altLang="ja-JP" sz="1600" b="0" i="0" u="sng"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0"/>
              </a:spcBef>
              <a:spcAft>
                <a:spcPts val="0"/>
              </a:spcAft>
              <a:buClrTx/>
              <a:buSzTx/>
              <a:buFontTx/>
              <a:buNone/>
              <a:tabLst/>
              <a:defRPr/>
            </a:pPr>
            <a:endParaRPr kumimoji="0" lang="en-US" altLang="ja-JP" sz="800" b="0" i="0" u="sng"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④</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-4</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近世特有の謙譲表現</a:t>
            </a: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2</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奉畏候（おそれたてまつりそうろう）　→恐れ入ります。</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畏まりました。　→かしこまりました。</a:t>
            </a:r>
          </a:p>
          <a:p>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p:txBody>
          <a:bodyPr/>
          <a:lstStyle/>
          <a:p>
            <a:fld id="{00000000-1234-1234-1234-123412341234}" type="slidenum">
              <a:rPr lang="en-US" smtClean="0"/>
              <a:pPr/>
              <a:t>31</a:t>
            </a:fld>
            <a:r>
              <a:rPr lang="en-US" dirty="0"/>
              <a:t>/43</a:t>
            </a:r>
          </a:p>
        </p:txBody>
      </p:sp>
    </p:spTree>
    <p:extLst>
      <p:ext uri="{BB962C8B-B14F-4D97-AF65-F5344CB8AC3E}">
        <p14:creationId xmlns:p14="http://schemas.microsoft.com/office/powerpoint/2010/main" val="3294333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dirty="0"/>
              <a:t>３．結果</a:t>
            </a:r>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4570482"/>
          </a:xfrm>
        </p:spPr>
        <p:txBody>
          <a:bodyPr/>
          <a:lstStyle/>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．ハルシネーション傾向検証</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２）結果</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⑤その他</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⑤</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主語の省略や文章の引用に起因するもの</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987425" marR="0" lvl="0" indent="-987425" algn="l" defTabSz="457189" rtl="0" eaLnBrk="1" fontAlgn="auto" latinLnBrk="0" hangingPunct="1">
              <a:lnSpc>
                <a:spcPct val="10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12</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頁で言及の、文章ごとに主語が変わるケース／文章に引用文を含むケースに該当</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0"/>
              </a:spcBef>
              <a:spcAft>
                <a:spcPts val="0"/>
              </a:spcAft>
              <a:buClrTx/>
              <a:buSzTx/>
              <a:buFontTx/>
              <a:buNone/>
              <a:tabLst/>
              <a:defRPr/>
            </a:pPr>
            <a:endParaRPr kumimoji="0" lang="en-US" altLang="ja-JP"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8</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次郎右衛門申儀者、先達而鍛冶仲間江及相談、得心之上相立可申旨返事承</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届</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候由、</a:t>
            </a:r>
          </a:p>
          <a:p>
            <a:pPr marL="2419350" marR="0" lvl="0" indent="-24193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→次郎右衛門が言うことに</a:t>
            </a:r>
            <a:r>
              <a:rPr kumimoji="0" lang="ja-JP" altLang="en-US" sz="1600" b="0" i="0" u="none" strike="noStrike" kern="1200" cap="none" spc="0" normalizeH="0" baseline="0" noProof="0">
                <a:ln>
                  <a:noFill/>
                </a:ln>
                <a:solidFill>
                  <a:srgbClr val="000000"/>
                </a:solidFill>
                <a:effectLst/>
                <a:uLnTx/>
                <a:uFillTx/>
                <a:latin typeface="游ゴシック"/>
                <a:ea typeface="游ゴシック"/>
                <a:cs typeface="+mn-cs"/>
              </a:rPr>
              <a:t>は、さきごろ</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鍛冶仲間に相談し、（鍛冶仲間の）納得の上で（鍛冶仲間から鍬鍛冶を）始めてもよいとの返事をもらったので（その旨を役所に）届け出たとのこと</a:t>
            </a:r>
          </a:p>
          <a:p>
            <a:pPr marL="2152650" marR="0" lvl="0" indent="-21526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次郎右衛門の申し立てでは、先日鍛冶仲間に相談し、了承を得た上で開業するとの返事を受け取ったとのことですが、</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＊誰の「了承を得た上で」、誰が「開業する」のかの補足が不足している。</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1795463" marR="0" lvl="0" indent="-1795463" algn="l" defTabSz="457189" rtl="0" eaLnBrk="1" fontAlgn="auto" latinLnBrk="0" hangingPunct="1">
              <a:lnSpc>
                <a:spcPct val="100000"/>
              </a:lnSpc>
              <a:spcBef>
                <a:spcPts val="60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＊「届」を読み飛ばしているが、 この書状（届け出）自体に言及している部分であるので、逐語訳としては訳出させたい。（⇔</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千葉県の歴史</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の現代語訳にも「届」が訳出されていない）</a:t>
            </a:r>
          </a:p>
          <a:p>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p:txBody>
          <a:bodyPr/>
          <a:lstStyle/>
          <a:p>
            <a:fld id="{00000000-1234-1234-1234-123412341234}" type="slidenum">
              <a:rPr lang="en-US" smtClean="0"/>
              <a:pPr/>
              <a:t>32</a:t>
            </a:fld>
            <a:r>
              <a:rPr lang="en-US" dirty="0"/>
              <a:t>/43</a:t>
            </a:r>
          </a:p>
        </p:txBody>
      </p:sp>
    </p:spTree>
    <p:extLst>
      <p:ext uri="{BB962C8B-B14F-4D97-AF65-F5344CB8AC3E}">
        <p14:creationId xmlns:p14="http://schemas.microsoft.com/office/powerpoint/2010/main" val="21571473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dirty="0"/>
              <a:t>３．結果</a:t>
            </a:r>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3830216"/>
          </a:xfrm>
        </p:spPr>
        <p:txBody>
          <a:bodyPr/>
          <a:lstStyle/>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．ハルシネーション傾向検証</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２）結果</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⑤その他</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⑤</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-2</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修飾関係に関する誤訳</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〇（中世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30</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盛輪院禅秀申</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北野宮寺　禁裏御師職・同真満院領洛中四条綾少路屋地野畠事</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→盛輪院禅秀が申しあげる、北野宮寺の禁裏御師職と同じく北野宮寺の真満院領洛中四条綾少路屋地野畠の事</a:t>
            </a:r>
          </a:p>
          <a:p>
            <a:pPr marL="1706563" marR="0" lvl="0" indent="-1706563"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盛輪院の禅秀が北野宮寺に申し上げた、禁裏御師職および真満院領の洛中四条綾小路の屋敷地と野畑の件について、</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1884363" marR="0" lvl="0" indent="-1884363" algn="l" defTabSz="457189" rtl="0" eaLnBrk="1" fontAlgn="auto" latinLnBrk="0" hangingPunct="1">
              <a:lnSpc>
                <a:spcPct val="15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＊「北野宮寺」は「禁裏御師職・同真満院領洛中四条綾少路屋地野畠」を修飾しているが、</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の訳では盛輪院禅秀が申し上げた先として訳出されている。欠字を文の区切りと理解したためか。</a:t>
            </a:r>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p:txBody>
          <a:bodyPr/>
          <a:lstStyle/>
          <a:p>
            <a:fld id="{00000000-1234-1234-1234-123412341234}" type="slidenum">
              <a:rPr lang="en-US" smtClean="0"/>
              <a:pPr/>
              <a:t>33</a:t>
            </a:fld>
            <a:r>
              <a:rPr lang="en-US" dirty="0"/>
              <a:t>/43</a:t>
            </a:r>
          </a:p>
        </p:txBody>
      </p:sp>
    </p:spTree>
    <p:extLst>
      <p:ext uri="{BB962C8B-B14F-4D97-AF65-F5344CB8AC3E}">
        <p14:creationId xmlns:p14="http://schemas.microsoft.com/office/powerpoint/2010/main" val="19071395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dirty="0"/>
              <a:t>３．結果</a:t>
            </a:r>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5555367"/>
          </a:xfrm>
        </p:spPr>
        <p:txBody>
          <a:bodyPr/>
          <a:lstStyle/>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．ハルシネーション傾向検証</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２）結果</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⑤その他</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⑤</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-2</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修飾関係に関する誤訳</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当夏中ゟ取懸新艘</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出来ニ而九月上旬ゟ御米上納仕候間、</a:t>
            </a:r>
            <a:r>
              <a:rPr kumimoji="0" lang="ja-JP" altLang="en-US" sz="1500" b="0" i="0" u="none" strike="noStrike" kern="1200" cap="none" spc="0" normalizeH="0" baseline="0" noProof="0" dirty="0">
                <a:ln>
                  <a:noFill/>
                </a:ln>
                <a:solidFill>
                  <a:srgbClr val="000000"/>
                </a:solidFill>
                <a:effectLst/>
                <a:uLnTx/>
                <a:uFillTx/>
                <a:latin typeface="游ゴシック"/>
                <a:ea typeface="游ゴシック"/>
                <a:cs typeface="+mn-cs"/>
              </a:rPr>
              <a:t>→今年の夏から</a:t>
            </a:r>
            <a:r>
              <a:rPr kumimoji="0" lang="en-US" altLang="ja-JP" sz="15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500" b="0" i="0" u="none" strike="noStrike" kern="1200" cap="none" spc="0" normalizeH="0" baseline="0" noProof="0" dirty="0">
                <a:ln>
                  <a:noFill/>
                </a:ln>
                <a:solidFill>
                  <a:srgbClr val="000000"/>
                </a:solidFill>
                <a:effectLst/>
                <a:uLnTx/>
                <a:uFillTx/>
                <a:latin typeface="游ゴシック"/>
                <a:ea typeface="游ゴシック"/>
                <a:cs typeface="+mn-cs"/>
              </a:rPr>
              <a:t>建造に）取りかかった新しい船</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この夏より取り掛かり新しい舟が出来上がり、九月上旬より御米の上納を致しますので、</a:t>
            </a:r>
            <a:endParaRPr kumimoji="0" lang="ja-JP" altLang="en-US"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9</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引導神酒</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致披露、　→引導の神酒をふるまい、</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引導と神酒を披露し、</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＊「神酒」を修飾する「引導」を並列の名詞ととって「と」でつないでいる。</a:t>
            </a:r>
            <a:endParaRPr kumimoji="0" lang="ja-JP" altLang="en-US"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6</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不調法可申上様無御座候、→不調法であり、申し上げようもございません。</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不調法と申し上げるほかございません。</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＊「不調法」と「可申上様無御座候」は並列だが、「不調法」を「申し上げる」内容として訳出。</a:t>
            </a:r>
          </a:p>
          <a:p>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p:txBody>
          <a:bodyPr/>
          <a:lstStyle/>
          <a:p>
            <a:fld id="{00000000-1234-1234-1234-123412341234}" type="slidenum">
              <a:rPr lang="en-US" smtClean="0"/>
              <a:pPr/>
              <a:t>34</a:t>
            </a:fld>
            <a:r>
              <a:rPr lang="en-US" dirty="0"/>
              <a:t>/43</a:t>
            </a:r>
          </a:p>
        </p:txBody>
      </p:sp>
    </p:spTree>
    <p:extLst>
      <p:ext uri="{BB962C8B-B14F-4D97-AF65-F5344CB8AC3E}">
        <p14:creationId xmlns:p14="http://schemas.microsoft.com/office/powerpoint/2010/main" val="2759949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dirty="0"/>
              <a:t>３．結果</a:t>
            </a:r>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4985980"/>
          </a:xfrm>
        </p:spPr>
        <p:txBody>
          <a:bodyPr/>
          <a:lstStyle/>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．ハルシネーション傾向検証</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２）結果</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⑤その他</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⑤</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-2</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修飾関係に関する誤訳</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11</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既穢多共申合村々江盗入候者追々引廻し死罪御仕置申付候得共、</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→穢多たち（の内）申し合わせて村に盗みに入った者たち</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すでに穢多たちが申し合わせて村々に盗みに入った者たちを</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＊「申合村々江盗入候者」は「穢多共」を修飾する節だが、主語＋目的語で訳出。</a:t>
            </a:r>
          </a:p>
          <a:p>
            <a:pPr marL="987425" marR="0" lvl="0" indent="-987425" algn="l" defTabSz="457189" rtl="0" eaLnBrk="1" fontAlgn="auto" latinLnBrk="0" hangingPunct="1">
              <a:lnSpc>
                <a:spcPct val="100000"/>
              </a:lnSpc>
              <a:spcBef>
                <a:spcPts val="0"/>
              </a:spcBef>
              <a:spcAft>
                <a:spcPts val="0"/>
              </a:spcAft>
              <a:buClrTx/>
              <a:buSzTx/>
              <a:buFontTx/>
              <a:buNone/>
              <a:tabLst/>
              <a:defRPr/>
            </a:pPr>
            <a:endParaRPr kumimoji="0" lang="en-US" altLang="ja-JP"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12</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此段</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我々支配頭</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江御断可被成旨被仰聞奉恐入候、　→我々＝支配頭</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この件を</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私どもの支配頭</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へお断りになるとのことで、恐れ入っております。</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＊文書の差出人である「小屋頭」が自分たちのことを指している表現だが、別人のことを指す表現になっている。</a:t>
            </a:r>
            <a:endPar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endParaRPr>
          </a:p>
          <a:p>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p:txBody>
          <a:bodyPr/>
          <a:lstStyle/>
          <a:p>
            <a:fld id="{00000000-1234-1234-1234-123412341234}" type="slidenum">
              <a:rPr lang="en-US" smtClean="0"/>
              <a:pPr/>
              <a:t>35</a:t>
            </a:fld>
            <a:r>
              <a:rPr lang="en-US" dirty="0"/>
              <a:t>/43</a:t>
            </a:r>
          </a:p>
        </p:txBody>
      </p:sp>
    </p:spTree>
    <p:extLst>
      <p:ext uri="{BB962C8B-B14F-4D97-AF65-F5344CB8AC3E}">
        <p14:creationId xmlns:p14="http://schemas.microsoft.com/office/powerpoint/2010/main" val="55661730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dirty="0"/>
              <a:t>３．結果</a:t>
            </a:r>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3662541"/>
          </a:xfrm>
        </p:spPr>
        <p:txBody>
          <a:bodyPr/>
          <a:lstStyle/>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．ハルシネーション傾向検証</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２）結果</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⑤その他</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⑤</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-2</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修飾関係に関する誤訳</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18</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近村双方世話方相始候　→近隣の村で双方（前述の二人）の世話を始めました</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近隣の村々の世話を始めることになりました。</a:t>
            </a:r>
          </a:p>
          <a:p>
            <a:pPr marL="987425" marR="0" lvl="0" indent="719138" algn="l" defTabSz="457189" rtl="0" eaLnBrk="1" fontAlgn="auto" latinLnBrk="0" hangingPunct="1">
              <a:lnSpc>
                <a:spcPct val="15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＊「双方」が欠落（近村にかかる指示語ととったか。）</a:t>
            </a:r>
          </a:p>
          <a:p>
            <a:pPr marL="987425" marR="0" lvl="0" indent="719138" algn="l" defTabSz="457189" rtl="0" eaLnBrk="1" fontAlgn="auto" latinLnBrk="0" hangingPunct="1">
              <a:lnSpc>
                <a:spcPct val="15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＊文脈で</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2</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人の人物を指していることが明らかだが、拾えていない。</a:t>
            </a:r>
          </a:p>
          <a:p>
            <a:pPr marL="987425" marR="0" lvl="0" indent="719138" algn="l" defTabSz="457189" rtl="0" eaLnBrk="1" fontAlgn="auto" latinLnBrk="0" hangingPunct="1">
              <a:lnSpc>
                <a:spcPct val="15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＊名詞＋名詞を「の（連体格）」でつないだ。</a:t>
            </a:r>
          </a:p>
          <a:p>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p:txBody>
          <a:bodyPr/>
          <a:lstStyle/>
          <a:p>
            <a:fld id="{00000000-1234-1234-1234-123412341234}" type="slidenum">
              <a:rPr lang="en-US" smtClean="0"/>
              <a:pPr/>
              <a:t>36</a:t>
            </a:fld>
            <a:r>
              <a:rPr lang="en-US" dirty="0"/>
              <a:t>/43</a:t>
            </a:r>
          </a:p>
        </p:txBody>
      </p:sp>
    </p:spTree>
    <p:extLst>
      <p:ext uri="{BB962C8B-B14F-4D97-AF65-F5344CB8AC3E}">
        <p14:creationId xmlns:p14="http://schemas.microsoft.com/office/powerpoint/2010/main" val="19273094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dirty="0"/>
              <a:t>３．結果</a:t>
            </a:r>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5755422"/>
          </a:xfrm>
        </p:spPr>
        <p:txBody>
          <a:bodyPr/>
          <a:lstStyle/>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．ハルシネーション傾向検証</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２）結果</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⑤その他</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⑤</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-3</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不要な補足</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〇（中世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30</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藤弘（花押）　藤頼（花押）</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藤原弘（花押）　藤原頼（花押）</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＊名前の一部である「藤」を「藤原」に変換してしまっている。</a:t>
            </a:r>
          </a:p>
          <a:p>
            <a:pPr marL="987425" marR="0" lvl="0" indent="-987425" algn="l" defTabSz="457189" rtl="0" eaLnBrk="1" fontAlgn="auto" latinLnBrk="0" hangingPunct="1">
              <a:lnSpc>
                <a:spcPct val="100000"/>
              </a:lnSpc>
              <a:spcBef>
                <a:spcPts val="0"/>
              </a:spcBef>
              <a:spcAft>
                <a:spcPts val="0"/>
              </a:spcAft>
              <a:buClrTx/>
              <a:buSzTx/>
              <a:buFontTx/>
              <a:buNone/>
              <a:tabLst/>
              <a:defRPr/>
            </a:pPr>
            <a:endParaRPr kumimoji="0" lang="en-US" altLang="ja-JP"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4</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）文末の署名</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zh-TW" altLang="en-US" sz="1600" b="0" i="0" u="none" strike="noStrike" kern="1200" cap="none" spc="0" normalizeH="0" baseline="0" noProof="0" dirty="0">
                <a:ln>
                  <a:noFill/>
                </a:ln>
                <a:solidFill>
                  <a:srgbClr val="000000"/>
                </a:solidFill>
                <a:effectLst/>
                <a:uLnTx/>
                <a:uFillTx/>
                <a:latin typeface="游ゴシック"/>
                <a:ea typeface="游ゴシック"/>
                <a:cs typeface="+mn-cs"/>
              </a:rPr>
              <a:t>坂養惣右衛門</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判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zh-TW" altLang="en-US" sz="1600" b="0" i="0" u="none" strike="noStrike" kern="1200" cap="none" spc="0" normalizeH="0" baseline="0" noProof="0" dirty="0">
                <a:ln>
                  <a:noFill/>
                </a:ln>
                <a:solidFill>
                  <a:srgbClr val="000000"/>
                </a:solidFill>
                <a:effectLst/>
                <a:uLnTx/>
                <a:uFillTx/>
                <a:latin typeface="游ゴシック"/>
                <a:ea typeface="游ゴシック"/>
                <a:cs typeface="+mn-cs"/>
              </a:rPr>
              <a:t>坂養惣右衛門</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（印）</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1706563" marR="0" lvl="0" indent="-1706563" algn="l" defTabSz="457189" rtl="0" eaLnBrk="1" fontAlgn="auto" latinLnBrk="0" hangingPunct="1">
              <a:lnSpc>
                <a:spcPct val="15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＊翻刻表記の慣例として、「（印）」は印影があることを指す。ここでは、原文において「判」という文字が書かれていたであろう部分を、印影があった表記に変更してしまっている。</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1617663" marR="0" lvl="0" indent="-1617663" algn="l" defTabSz="457189" rtl="0" eaLnBrk="1" fontAlgn="auto" latinLnBrk="0" hangingPunct="1">
              <a:lnSpc>
                <a:spcPct val="100000"/>
              </a:lnSpc>
              <a:spcBef>
                <a:spcPts val="0"/>
              </a:spcBef>
              <a:spcAft>
                <a:spcPts val="0"/>
              </a:spcAft>
              <a:buClrTx/>
              <a:buSzTx/>
              <a:buFontTx/>
              <a:buNone/>
              <a:tabLst/>
              <a:defRPr/>
            </a:pPr>
            <a:endParaRPr kumimoji="0" lang="en-US" altLang="ja-JP"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19</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江戸表近海へ渡海被成候欤　→（このあと）江戸表近海に渡海</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なさいますか</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「江戸近海へ航海</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されている</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（現在進行形）のか」</a:t>
            </a:r>
          </a:p>
          <a:p>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p:txBody>
          <a:bodyPr/>
          <a:lstStyle/>
          <a:p>
            <a:fld id="{00000000-1234-1234-1234-123412341234}" type="slidenum">
              <a:rPr lang="en-US" smtClean="0"/>
              <a:pPr/>
              <a:t>37</a:t>
            </a:fld>
            <a:r>
              <a:rPr lang="en-US" dirty="0"/>
              <a:t>/43</a:t>
            </a:r>
          </a:p>
        </p:txBody>
      </p:sp>
    </p:spTree>
    <p:extLst>
      <p:ext uri="{BB962C8B-B14F-4D97-AF65-F5344CB8AC3E}">
        <p14:creationId xmlns:p14="http://schemas.microsoft.com/office/powerpoint/2010/main" val="34278320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dirty="0"/>
              <a:t>３．結果</a:t>
            </a:r>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5426037"/>
          </a:xfrm>
        </p:spPr>
        <p:txBody>
          <a:bodyPr/>
          <a:lstStyle/>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．ハルシネーション傾向検証</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２）結果</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⑤その他</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⑤</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-4</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歴史用語の扱い</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8</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zh-TW" altLang="en-US" sz="1600" b="0" i="0" u="none" strike="noStrike" kern="1200" cap="none" spc="0" normalizeH="0" baseline="0" noProof="0" dirty="0">
                <a:ln>
                  <a:noFill/>
                </a:ln>
                <a:solidFill>
                  <a:srgbClr val="000000"/>
                </a:solidFill>
                <a:effectLst/>
                <a:uLnTx/>
                <a:uFillTx/>
                <a:latin typeface="游ゴシック"/>
                <a:ea typeface="游ゴシック"/>
                <a:cs typeface="+mn-cs"/>
              </a:rPr>
              <a:t>富田屋藤八取扱</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→富田屋藤八が仲裁し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富田屋藤八の取り扱いにより</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＊取扱（仲裁を指す歴史用語）を「取り扱い」のまま訳出。現代に同じ言葉が存在し、用法が違うため、訳が必要。</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10</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出役方之所ニ而爪印いたし、　→関東取締出役方で爪印を押し、</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出役の場所で爪印をいたし、　</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＊役人名を指す「出役方」を「出向いた」の意味で使っている。</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12</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ねたりケ間敷儀決而不仕様</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無理な要求など決してしないよう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＊「ねだり」という歴史用語</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987425" marR="0" lvl="0" indent="-987425" algn="l" defTabSz="457189" rtl="0" eaLnBrk="1" fontAlgn="auto" latinLnBrk="0" hangingPunct="1">
              <a:lnSpc>
                <a:spcPct val="100000"/>
              </a:lnSpc>
              <a:spcBef>
                <a:spcPts val="0"/>
              </a:spcBef>
              <a:spcAft>
                <a:spcPts val="0"/>
              </a:spcAft>
              <a:buClrTx/>
              <a:buSzTx/>
              <a:buFontTx/>
              <a:buNone/>
              <a:tabLst/>
              <a:defRPr/>
            </a:pPr>
            <a:endParaRPr kumimoji="0" lang="ja-JP" altLang="en-US"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17</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老　→先生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老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＊ママ出力</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21</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房地（安房国）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房総地方</a:t>
            </a:r>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p:txBody>
          <a:bodyPr/>
          <a:lstStyle/>
          <a:p>
            <a:fld id="{00000000-1234-1234-1234-123412341234}" type="slidenum">
              <a:rPr lang="en-US" smtClean="0"/>
              <a:pPr/>
              <a:t>38</a:t>
            </a:fld>
            <a:r>
              <a:rPr lang="en-US" dirty="0"/>
              <a:t>/43</a:t>
            </a:r>
          </a:p>
        </p:txBody>
      </p:sp>
    </p:spTree>
    <p:extLst>
      <p:ext uri="{BB962C8B-B14F-4D97-AF65-F5344CB8AC3E}">
        <p14:creationId xmlns:p14="http://schemas.microsoft.com/office/powerpoint/2010/main" val="41707434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zh-TW" altLang="en-US" dirty="0"/>
              <a:t>２．調査手法</a:t>
            </a:r>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p:txBody>
          <a:bodyPr/>
          <a:lstStyle/>
          <a:p>
            <a:fld id="{00000000-1234-1234-1234-123412341234}" type="slidenum">
              <a:rPr lang="en-US" smtClean="0"/>
              <a:pPr/>
              <a:t>3</a:t>
            </a:fld>
            <a:r>
              <a:rPr lang="en-US" dirty="0"/>
              <a:t>/43</a:t>
            </a:r>
          </a:p>
        </p:txBody>
      </p:sp>
      <p:sp>
        <p:nvSpPr>
          <p:cNvPr id="2" name="四角形: 角を丸くする 1">
            <a:extLst>
              <a:ext uri="{FF2B5EF4-FFF2-40B4-BE49-F238E27FC236}">
                <a16:creationId xmlns:a16="http://schemas.microsoft.com/office/drawing/2014/main" id="{B18F681E-A9A9-98FA-2380-455C00D9D14C}"/>
              </a:ext>
            </a:extLst>
          </p:cNvPr>
          <p:cNvSpPr/>
          <p:nvPr/>
        </p:nvSpPr>
        <p:spPr>
          <a:xfrm>
            <a:off x="1073036" y="2964663"/>
            <a:ext cx="10773112" cy="2697480"/>
          </a:xfrm>
          <a:prstGeom prst="roundRect">
            <a:avLst>
              <a:gd name="adj" fmla="val 13616"/>
            </a:avLst>
          </a:prstGeom>
          <a:solidFill>
            <a:srgbClr val="FFFFFF">
              <a:lumMod val="95000"/>
            </a:srgbClr>
          </a:solidFill>
          <a:ln w="12700" cap="flat" cmpd="sng" algn="ctr">
            <a:solidFill>
              <a:srgbClr val="000000">
                <a:lumMod val="85000"/>
                <a:lumOff val="15000"/>
              </a:srgbClr>
            </a:solidFill>
            <a:prstDash val="solid"/>
            <a:miter lim="800000"/>
          </a:ln>
          <a:effectLst/>
        </p:spPr>
        <p:txBody>
          <a:bodyPr rtlCol="0" anchor="ctr"/>
          <a:lstStyle/>
          <a:p>
            <a:pPr marL="0" marR="0" lvl="0" indent="0" algn="ctr" defTabSz="457189"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Arial"/>
              <a:ea typeface="游ゴシック"/>
              <a:cs typeface="+mn-cs"/>
            </a:endParaRPr>
          </a:p>
        </p:txBody>
      </p:sp>
      <p:sp>
        <p:nvSpPr>
          <p:cNvPr id="4" name="テキスト ボックス 31">
            <a:extLst>
              <a:ext uri="{FF2B5EF4-FFF2-40B4-BE49-F238E27FC236}">
                <a16:creationId xmlns:a16="http://schemas.microsoft.com/office/drawing/2014/main" id="{E8574C55-2CD7-5521-0020-4212986F70DD}"/>
              </a:ext>
            </a:extLst>
          </p:cNvPr>
          <p:cNvSpPr txBox="1">
            <a:spLocks noChangeArrowheads="1"/>
          </p:cNvSpPr>
          <p:nvPr/>
        </p:nvSpPr>
        <p:spPr bwMode="auto">
          <a:xfrm>
            <a:off x="407733" y="1008262"/>
            <a:ext cx="11383382" cy="4632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kumimoji="1" sz="2400">
                <a:solidFill>
                  <a:schemeClr val="tx1"/>
                </a:solidFill>
                <a:latin typeface="MS UI Gothic" panose="020B0600070205080204" pitchFamily="50" charset="-128"/>
                <a:ea typeface="MS UI Gothic" panose="020B0600070205080204" pitchFamily="50" charset="-128"/>
              </a:defRPr>
            </a:lvl1pPr>
            <a:lvl2pPr marL="742950" indent="-285750">
              <a:spcBef>
                <a:spcPct val="20000"/>
              </a:spcBef>
              <a:defRPr kumimoji="1" sz="2400">
                <a:solidFill>
                  <a:schemeClr val="tx1"/>
                </a:solidFill>
                <a:latin typeface="MS UI Gothic" panose="020B0600070205080204" pitchFamily="50" charset="-128"/>
                <a:ea typeface="MS UI Gothic" panose="020B0600070205080204" pitchFamily="50" charset="-128"/>
              </a:defRPr>
            </a:lvl2pPr>
            <a:lvl3pPr marL="1143000" indent="-228600">
              <a:spcBef>
                <a:spcPct val="20000"/>
              </a:spcBef>
              <a:defRPr kumimoji="1" sz="2400">
                <a:solidFill>
                  <a:schemeClr val="tx1"/>
                </a:solidFill>
                <a:latin typeface="MS UI Gothic" panose="020B0600070205080204" pitchFamily="50" charset="-128"/>
                <a:ea typeface="MS UI Gothic" panose="020B0600070205080204" pitchFamily="50" charset="-128"/>
              </a:defRPr>
            </a:lvl3pPr>
            <a:lvl4pPr marL="1600200" indent="-228600">
              <a:spcBef>
                <a:spcPct val="20000"/>
              </a:spcBef>
              <a:defRPr kumimoji="1" sz="2400">
                <a:solidFill>
                  <a:schemeClr val="tx1"/>
                </a:solidFill>
                <a:latin typeface="MS UI Gothic" panose="020B0600070205080204" pitchFamily="50" charset="-128"/>
                <a:ea typeface="MS UI Gothic" panose="020B0600070205080204" pitchFamily="50" charset="-128"/>
              </a:defRPr>
            </a:lvl4pPr>
            <a:lvl5pPr marL="2057400" indent="-228600">
              <a:spcBef>
                <a:spcPct val="20000"/>
              </a:spcBef>
              <a:defRPr kumimoji="1" sz="2400">
                <a:solidFill>
                  <a:schemeClr val="tx1"/>
                </a:solidFill>
                <a:latin typeface="MS UI Gothic" panose="020B0600070205080204" pitchFamily="50" charset="-128"/>
                <a:ea typeface="MS UI Gothic" panose="020B0600070205080204" pitchFamily="50" charset="-128"/>
              </a:defRPr>
            </a:lvl5pPr>
            <a:lvl6pPr marL="2514600" indent="-228600" eaLnBrk="0" fontAlgn="base" hangingPunct="0">
              <a:spcBef>
                <a:spcPct val="20000"/>
              </a:spcBef>
              <a:spcAft>
                <a:spcPct val="0"/>
              </a:spcAft>
              <a:defRPr kumimoji="1" sz="2400">
                <a:solidFill>
                  <a:schemeClr val="tx1"/>
                </a:solidFill>
                <a:latin typeface="MS UI Gothic" panose="020B0600070205080204" pitchFamily="50" charset="-128"/>
                <a:ea typeface="MS UI Gothic" panose="020B0600070205080204" pitchFamily="50" charset="-128"/>
              </a:defRPr>
            </a:lvl6pPr>
            <a:lvl7pPr marL="2971800" indent="-228600" eaLnBrk="0" fontAlgn="base" hangingPunct="0">
              <a:spcBef>
                <a:spcPct val="20000"/>
              </a:spcBef>
              <a:spcAft>
                <a:spcPct val="0"/>
              </a:spcAft>
              <a:defRPr kumimoji="1" sz="2400">
                <a:solidFill>
                  <a:schemeClr val="tx1"/>
                </a:solidFill>
                <a:latin typeface="MS UI Gothic" panose="020B0600070205080204" pitchFamily="50" charset="-128"/>
                <a:ea typeface="MS UI Gothic" panose="020B0600070205080204" pitchFamily="50" charset="-128"/>
              </a:defRPr>
            </a:lvl7pPr>
            <a:lvl8pPr marL="3429000" indent="-228600" eaLnBrk="0" fontAlgn="base" hangingPunct="0">
              <a:spcBef>
                <a:spcPct val="20000"/>
              </a:spcBef>
              <a:spcAft>
                <a:spcPct val="0"/>
              </a:spcAft>
              <a:defRPr kumimoji="1" sz="2400">
                <a:solidFill>
                  <a:schemeClr val="tx1"/>
                </a:solidFill>
                <a:latin typeface="MS UI Gothic" panose="020B0600070205080204" pitchFamily="50" charset="-128"/>
                <a:ea typeface="MS UI Gothic" panose="020B0600070205080204" pitchFamily="50" charset="-128"/>
              </a:defRPr>
            </a:lvl8pPr>
            <a:lvl9pPr marL="3886200" indent="-228600" eaLnBrk="0" fontAlgn="base" hangingPunct="0">
              <a:spcBef>
                <a:spcPct val="20000"/>
              </a:spcBef>
              <a:spcAft>
                <a:spcPct val="0"/>
              </a:spcAft>
              <a:defRPr kumimoji="1" sz="2400">
                <a:solidFill>
                  <a:schemeClr val="tx1"/>
                </a:solidFill>
                <a:latin typeface="MS UI Gothic" panose="020B0600070205080204" pitchFamily="50" charset="-128"/>
                <a:ea typeface="MS UI Gothic" panose="020B0600070205080204" pitchFamily="50" charset="-128"/>
              </a:defRPr>
            </a:lvl9pPr>
          </a:lstStyle>
          <a:p>
            <a:pPr defTabSz="457189">
              <a:spcBef>
                <a:spcPct val="0"/>
              </a:spcBef>
              <a:spcAft>
                <a:spcPts val="600"/>
              </a:spcAft>
              <a:buClrTx/>
              <a:buFontTx/>
              <a:buNone/>
            </a:pPr>
            <a:r>
              <a:rPr lang="en-US" altLang="ja-JP" sz="1800" kern="1200" dirty="0">
                <a:solidFill>
                  <a:srgbClr val="000000"/>
                </a:solidFill>
                <a:latin typeface="游ゴシック"/>
                <a:ea typeface="游ゴシック"/>
                <a:cs typeface="+mn-cs"/>
              </a:rPr>
              <a:t>C</a:t>
            </a:r>
            <a:r>
              <a:rPr lang="ja-JP" altLang="en-US" sz="1800" kern="1200" dirty="0">
                <a:solidFill>
                  <a:srgbClr val="000000"/>
                </a:solidFill>
                <a:latin typeface="游ゴシック"/>
                <a:ea typeface="游ゴシック"/>
                <a:cs typeface="+mn-cs"/>
              </a:rPr>
              <a:t>．調査対象の古文書</a:t>
            </a:r>
            <a:endParaRPr lang="en-US" altLang="ja-JP" sz="1400" kern="1200" dirty="0">
              <a:solidFill>
                <a:srgbClr val="000000"/>
              </a:solidFill>
              <a:latin typeface="游ゴシック"/>
              <a:ea typeface="游ゴシック"/>
              <a:cs typeface="+mn-cs"/>
            </a:endParaRPr>
          </a:p>
          <a:p>
            <a:pPr marL="712788" indent="-712788" defTabSz="457189">
              <a:lnSpc>
                <a:spcPct val="150000"/>
              </a:lnSpc>
              <a:spcBef>
                <a:spcPct val="0"/>
              </a:spcBef>
              <a:spcAft>
                <a:spcPts val="600"/>
              </a:spcAft>
              <a:buClrTx/>
              <a:buFontTx/>
              <a:buNone/>
            </a:pPr>
            <a:r>
              <a:rPr lang="ja-JP" altLang="en-US" sz="1400" kern="1200" dirty="0">
                <a:solidFill>
                  <a:srgbClr val="000000"/>
                </a:solidFill>
                <a:latin typeface="游ゴシック"/>
                <a:ea typeface="游ゴシック"/>
                <a:cs typeface="+mn-cs"/>
              </a:rPr>
              <a:t>　　   ・仕様書「</a:t>
            </a:r>
            <a:r>
              <a:rPr lang="zh-TW" altLang="en-US" sz="1400" kern="1200" dirty="0">
                <a:solidFill>
                  <a:srgbClr val="000000"/>
                </a:solidFill>
                <a:latin typeface="游ゴシック"/>
                <a:ea typeface="游ゴシック"/>
                <a:cs typeface="+mn-cs"/>
              </a:rPr>
              <a:t>４．検証対象</a:t>
            </a:r>
            <a:r>
              <a:rPr lang="ja-JP" altLang="en-US" sz="1400" kern="1200" dirty="0">
                <a:solidFill>
                  <a:srgbClr val="000000"/>
                </a:solidFill>
                <a:latin typeface="游ゴシック"/>
                <a:ea typeface="游ゴシック"/>
                <a:cs typeface="+mn-cs"/>
              </a:rPr>
              <a:t>」を踏まえ、</a:t>
            </a:r>
            <a:r>
              <a:rPr lang="zh-TW" altLang="en-US" sz="1400" kern="1200" dirty="0">
                <a:solidFill>
                  <a:srgbClr val="000000"/>
                </a:solidFill>
                <a:latin typeface="游ゴシック"/>
                <a:ea typeface="游ゴシック"/>
                <a:cs typeface="+mn-cs"/>
              </a:rPr>
              <a:t>「</a:t>
            </a:r>
            <a:r>
              <a:rPr lang="en-US" altLang="zh-TW" sz="1400" kern="1200" dirty="0">
                <a:solidFill>
                  <a:srgbClr val="000000"/>
                </a:solidFill>
                <a:latin typeface="游ゴシック"/>
                <a:ea typeface="游ゴシック"/>
                <a:cs typeface="+mn-cs"/>
              </a:rPr>
              <a:t>LLM</a:t>
            </a:r>
            <a:r>
              <a:rPr lang="zh-TW" altLang="en-US" sz="1400" kern="1200" dirty="0">
                <a:solidFill>
                  <a:srgbClr val="000000"/>
                </a:solidFill>
                <a:latin typeface="游ゴシック"/>
                <a:ea typeface="游ゴシック"/>
                <a:cs typeface="+mn-cs"/>
              </a:rPr>
              <a:t>比較検証」</a:t>
            </a:r>
            <a:r>
              <a:rPr lang="ja-JP" altLang="en-US" sz="1400" kern="1200" dirty="0">
                <a:solidFill>
                  <a:srgbClr val="000000"/>
                </a:solidFill>
                <a:latin typeface="游ゴシック"/>
                <a:ea typeface="游ゴシック"/>
                <a:cs typeface="+mn-cs"/>
              </a:rPr>
              <a:t>、「ハルシネーション傾向検証」にて計</a:t>
            </a:r>
            <a:r>
              <a:rPr lang="en-US" altLang="ja-JP" sz="1400" kern="1200" dirty="0">
                <a:solidFill>
                  <a:srgbClr val="000000"/>
                </a:solidFill>
                <a:latin typeface="游ゴシック"/>
                <a:ea typeface="游ゴシック"/>
                <a:cs typeface="+mn-cs"/>
              </a:rPr>
              <a:t>34</a:t>
            </a:r>
            <a:r>
              <a:rPr lang="ja-JP" altLang="en-US" sz="1400" kern="1200" dirty="0">
                <a:solidFill>
                  <a:srgbClr val="000000"/>
                </a:solidFill>
                <a:latin typeface="游ゴシック"/>
                <a:ea typeface="游ゴシック"/>
                <a:cs typeface="+mn-cs"/>
              </a:rPr>
              <a:t>点の古文書について、 現代語訳の内容を分析した。</a:t>
            </a:r>
            <a:endParaRPr lang="en-US" altLang="ja-JP" sz="1400" kern="1200" dirty="0">
              <a:solidFill>
                <a:srgbClr val="000000"/>
              </a:solidFill>
              <a:latin typeface="游ゴシック"/>
              <a:ea typeface="游ゴシック"/>
              <a:cs typeface="+mn-cs"/>
            </a:endParaRPr>
          </a:p>
          <a:p>
            <a:pPr marL="744538" indent="-776288" defTabSz="457189">
              <a:lnSpc>
                <a:spcPct val="150000"/>
              </a:lnSpc>
              <a:spcBef>
                <a:spcPct val="0"/>
              </a:spcBef>
              <a:spcAft>
                <a:spcPts val="600"/>
              </a:spcAft>
              <a:buClrTx/>
              <a:buFontTx/>
              <a:buNone/>
            </a:pPr>
            <a:r>
              <a:rPr lang="ja-JP" altLang="en-US" sz="1400" kern="1200" dirty="0">
                <a:solidFill>
                  <a:srgbClr val="000000"/>
                </a:solidFill>
                <a:latin typeface="游ゴシック"/>
                <a:ea typeface="游ゴシック"/>
                <a:cs typeface="+mn-cs"/>
              </a:rPr>
              <a:t>　　　・なお、「</a:t>
            </a:r>
            <a:r>
              <a:rPr lang="en-US" altLang="ja-JP" sz="1400" kern="1200" dirty="0">
                <a:solidFill>
                  <a:srgbClr val="000000"/>
                </a:solidFill>
                <a:latin typeface="游ゴシック"/>
                <a:ea typeface="游ゴシック"/>
                <a:cs typeface="+mn-cs"/>
              </a:rPr>
              <a:t>LLM</a:t>
            </a:r>
            <a:r>
              <a:rPr lang="ja-JP" altLang="en-US" sz="1400" kern="1200" dirty="0">
                <a:solidFill>
                  <a:srgbClr val="000000"/>
                </a:solidFill>
                <a:latin typeface="游ゴシック"/>
                <a:ea typeface="游ゴシック"/>
                <a:cs typeface="+mn-cs"/>
              </a:rPr>
              <a:t>比較検証」では</a:t>
            </a:r>
            <a:r>
              <a:rPr lang="en-US" altLang="ja-JP" sz="1400" kern="1200" dirty="0">
                <a:solidFill>
                  <a:srgbClr val="000000"/>
                </a:solidFill>
                <a:latin typeface="游ゴシック"/>
                <a:ea typeface="游ゴシック"/>
                <a:cs typeface="+mn-cs"/>
              </a:rPr>
              <a:t>9</a:t>
            </a:r>
            <a:r>
              <a:rPr lang="ja-JP" altLang="en-US" sz="1400" kern="1200" dirty="0">
                <a:solidFill>
                  <a:srgbClr val="000000"/>
                </a:solidFill>
                <a:latin typeface="游ゴシック"/>
                <a:ea typeface="游ゴシック"/>
                <a:cs typeface="+mn-cs"/>
              </a:rPr>
              <a:t>点（中世</a:t>
            </a:r>
            <a:r>
              <a:rPr lang="en-US" altLang="ja-JP" sz="1400" kern="1200" dirty="0">
                <a:solidFill>
                  <a:srgbClr val="000000"/>
                </a:solidFill>
                <a:latin typeface="游ゴシック"/>
                <a:ea typeface="游ゴシック"/>
                <a:cs typeface="+mn-cs"/>
              </a:rPr>
              <a:t>6</a:t>
            </a:r>
            <a:r>
              <a:rPr lang="ja-JP" altLang="en-US" sz="1400" kern="1200" dirty="0">
                <a:solidFill>
                  <a:srgbClr val="000000"/>
                </a:solidFill>
                <a:latin typeface="游ゴシック"/>
                <a:ea typeface="游ゴシック"/>
                <a:cs typeface="+mn-cs"/>
              </a:rPr>
              <a:t>点、近世</a:t>
            </a:r>
            <a:r>
              <a:rPr lang="en-US" altLang="ja-JP" sz="1400" kern="1200" dirty="0">
                <a:solidFill>
                  <a:srgbClr val="000000"/>
                </a:solidFill>
                <a:latin typeface="游ゴシック"/>
                <a:ea typeface="游ゴシック"/>
                <a:cs typeface="+mn-cs"/>
              </a:rPr>
              <a:t>3</a:t>
            </a:r>
            <a:r>
              <a:rPr lang="ja-JP" altLang="en-US" sz="1400" kern="1200" dirty="0">
                <a:solidFill>
                  <a:srgbClr val="000000"/>
                </a:solidFill>
                <a:latin typeface="游ゴシック"/>
                <a:ea typeface="游ゴシック"/>
                <a:cs typeface="+mn-cs"/>
              </a:rPr>
              <a:t>点）、「ハルシネーション傾向検証」では</a:t>
            </a:r>
            <a:r>
              <a:rPr lang="en-US" altLang="ja-JP" sz="1400" kern="1200" dirty="0">
                <a:solidFill>
                  <a:srgbClr val="000000"/>
                </a:solidFill>
                <a:latin typeface="游ゴシック"/>
                <a:ea typeface="游ゴシック"/>
                <a:cs typeface="+mn-cs"/>
              </a:rPr>
              <a:t>34</a:t>
            </a:r>
            <a:r>
              <a:rPr lang="ja-JP" altLang="en-US" sz="1400" kern="1200" dirty="0">
                <a:solidFill>
                  <a:srgbClr val="000000"/>
                </a:solidFill>
                <a:latin typeface="游ゴシック"/>
                <a:ea typeface="游ゴシック"/>
                <a:cs typeface="+mn-cs"/>
              </a:rPr>
              <a:t>点（中世</a:t>
            </a:r>
            <a:r>
              <a:rPr lang="en-US" altLang="ja-JP" sz="1400" kern="1200" dirty="0">
                <a:solidFill>
                  <a:srgbClr val="000000"/>
                </a:solidFill>
                <a:latin typeface="游ゴシック"/>
                <a:ea typeface="游ゴシック"/>
                <a:cs typeface="+mn-cs"/>
              </a:rPr>
              <a:t>12</a:t>
            </a:r>
            <a:r>
              <a:rPr lang="ja-JP" altLang="en-US" sz="1400" kern="1200" dirty="0">
                <a:solidFill>
                  <a:srgbClr val="000000"/>
                </a:solidFill>
                <a:latin typeface="游ゴシック"/>
                <a:ea typeface="游ゴシック"/>
                <a:cs typeface="+mn-cs"/>
              </a:rPr>
              <a:t>点、近世</a:t>
            </a:r>
            <a:r>
              <a:rPr lang="en-US" altLang="ja-JP" sz="1400" kern="1200" dirty="0">
                <a:solidFill>
                  <a:srgbClr val="000000"/>
                </a:solidFill>
                <a:latin typeface="游ゴシック"/>
                <a:ea typeface="游ゴシック"/>
                <a:cs typeface="+mn-cs"/>
              </a:rPr>
              <a:t>22</a:t>
            </a:r>
            <a:r>
              <a:rPr lang="ja-JP" altLang="en-US" sz="1400" kern="1200" dirty="0">
                <a:solidFill>
                  <a:srgbClr val="000000"/>
                </a:solidFill>
                <a:latin typeface="游ゴシック"/>
                <a:ea typeface="游ゴシック"/>
                <a:cs typeface="+mn-cs"/>
              </a:rPr>
              <a:t>点）について分析した（分析対象の詳細は、</a:t>
            </a:r>
            <a:r>
              <a:rPr lang="en-US" altLang="ja-JP" sz="1400" kern="1200" dirty="0">
                <a:solidFill>
                  <a:srgbClr val="000000"/>
                </a:solidFill>
                <a:latin typeface="游ゴシック"/>
                <a:ea typeface="游ゴシック"/>
                <a:cs typeface="+mn-cs"/>
              </a:rPr>
              <a:t>Appendix</a:t>
            </a:r>
            <a:r>
              <a:rPr lang="ja-JP" altLang="en-US" sz="1400" kern="1200" dirty="0">
                <a:solidFill>
                  <a:srgbClr val="000000"/>
                </a:solidFill>
                <a:latin typeface="游ゴシック"/>
                <a:ea typeface="游ゴシック"/>
                <a:cs typeface="+mn-cs"/>
              </a:rPr>
              <a:t>２（</a:t>
            </a:r>
            <a:r>
              <a:rPr lang="en-US" altLang="ja-JP" sz="1400" kern="1200" dirty="0">
                <a:solidFill>
                  <a:srgbClr val="000000"/>
                </a:solidFill>
                <a:latin typeface="游ゴシック"/>
                <a:ea typeface="游ゴシック"/>
                <a:cs typeface="+mn-cs"/>
              </a:rPr>
              <a:t>Excel</a:t>
            </a:r>
            <a:r>
              <a:rPr lang="ja-JP" altLang="en-US" sz="1400" kern="1200" dirty="0">
                <a:solidFill>
                  <a:srgbClr val="000000"/>
                </a:solidFill>
                <a:latin typeface="游ゴシック"/>
                <a:ea typeface="游ゴシック"/>
                <a:cs typeface="+mn-cs"/>
              </a:rPr>
              <a:t>ファイル）参照）。</a:t>
            </a:r>
            <a:endParaRPr lang="en-US" altLang="ja-JP" sz="1400" kern="1200" dirty="0">
              <a:solidFill>
                <a:srgbClr val="000000"/>
              </a:solidFill>
              <a:latin typeface="游ゴシック"/>
              <a:ea typeface="游ゴシック"/>
              <a:cs typeface="+mn-cs"/>
            </a:endParaRPr>
          </a:p>
          <a:p>
            <a:pPr marL="864000" indent="-895350" defTabSz="457189">
              <a:spcBef>
                <a:spcPct val="0"/>
              </a:spcBef>
              <a:spcAft>
                <a:spcPts val="600"/>
              </a:spcAft>
              <a:buClrTx/>
              <a:buFontTx/>
              <a:buNone/>
            </a:pPr>
            <a:endParaRPr lang="en-US" altLang="ja-JP" sz="1400" kern="1200" dirty="0">
              <a:solidFill>
                <a:srgbClr val="000000"/>
              </a:solidFill>
              <a:latin typeface="游ゴシック"/>
              <a:ea typeface="游ゴシック"/>
              <a:cs typeface="+mn-cs"/>
            </a:endParaRPr>
          </a:p>
          <a:p>
            <a:pPr marL="864000" indent="-895350" defTabSz="457189">
              <a:spcBef>
                <a:spcPct val="0"/>
              </a:spcBef>
              <a:buClrTx/>
              <a:buFontTx/>
              <a:buNone/>
            </a:pPr>
            <a:r>
              <a:rPr lang="ja-JP" altLang="en-US" sz="1400" kern="1200" dirty="0">
                <a:solidFill>
                  <a:srgbClr val="000000"/>
                </a:solidFill>
                <a:latin typeface="游ゴシック"/>
                <a:ea typeface="游ゴシック"/>
                <a:cs typeface="+mn-cs"/>
              </a:rPr>
              <a:t>　　　　〇 分析対象選定の考え方</a:t>
            </a:r>
            <a:endParaRPr lang="en-US" altLang="ja-JP" sz="1400" kern="1200" dirty="0">
              <a:solidFill>
                <a:srgbClr val="000000"/>
              </a:solidFill>
              <a:latin typeface="游ゴシック"/>
              <a:ea typeface="游ゴシック"/>
              <a:cs typeface="+mn-cs"/>
            </a:endParaRPr>
          </a:p>
          <a:p>
            <a:pPr marL="1019175" indent="-1050925" defTabSz="457189">
              <a:lnSpc>
                <a:spcPct val="150000"/>
              </a:lnSpc>
              <a:spcBef>
                <a:spcPct val="0"/>
              </a:spcBef>
              <a:buClrTx/>
              <a:buFontTx/>
              <a:buNone/>
            </a:pPr>
            <a:r>
              <a:rPr lang="ja-JP" altLang="en-US" sz="1400" kern="1200" dirty="0">
                <a:solidFill>
                  <a:srgbClr val="000000"/>
                </a:solidFill>
                <a:latin typeface="游ゴシック"/>
                <a:ea typeface="游ゴシック"/>
                <a:cs typeface="+mn-cs"/>
              </a:rPr>
              <a:t>　　　　　・仕様書「</a:t>
            </a:r>
            <a:r>
              <a:rPr lang="zh-TW" altLang="en-US" sz="1400" kern="1200" dirty="0">
                <a:solidFill>
                  <a:srgbClr val="000000"/>
                </a:solidFill>
                <a:latin typeface="游ゴシック"/>
                <a:ea typeface="游ゴシック"/>
                <a:cs typeface="+mn-cs"/>
              </a:rPr>
              <a:t>５．業務内容詳細</a:t>
            </a:r>
            <a:r>
              <a:rPr lang="ja-JP" altLang="en-US" sz="1400" kern="1200" dirty="0">
                <a:solidFill>
                  <a:srgbClr val="000000"/>
                </a:solidFill>
                <a:latin typeface="游ゴシック"/>
                <a:ea typeface="游ゴシック"/>
                <a:cs typeface="+mn-cs"/>
              </a:rPr>
              <a:t>」「１）検証サンプルの選定」「</a:t>
            </a:r>
            <a:r>
              <a:rPr lang="en-US" altLang="ja-JP" sz="1400" kern="1200" dirty="0">
                <a:solidFill>
                  <a:srgbClr val="000000"/>
                </a:solidFill>
                <a:latin typeface="游ゴシック"/>
                <a:ea typeface="游ゴシック"/>
                <a:cs typeface="+mn-cs"/>
              </a:rPr>
              <a:t>(1) </a:t>
            </a:r>
            <a:r>
              <a:rPr lang="ja-JP" altLang="en-US" sz="1400" kern="1200" dirty="0">
                <a:solidFill>
                  <a:srgbClr val="000000"/>
                </a:solidFill>
                <a:latin typeface="游ゴシック"/>
                <a:ea typeface="游ゴシック"/>
                <a:cs typeface="+mn-cs"/>
              </a:rPr>
              <a:t>現代語訳の品質検証に適当な資料の選定を行う。」を踏まえ、分析対象を選定した。</a:t>
            </a:r>
            <a:endParaRPr lang="en-US" altLang="ja-JP" sz="1400" kern="1200" dirty="0">
              <a:solidFill>
                <a:srgbClr val="000000"/>
              </a:solidFill>
              <a:latin typeface="游ゴシック"/>
              <a:ea typeface="游ゴシック"/>
              <a:cs typeface="+mn-cs"/>
            </a:endParaRPr>
          </a:p>
          <a:p>
            <a:pPr marL="1196975" indent="-1228725" defTabSz="457189">
              <a:lnSpc>
                <a:spcPct val="150000"/>
              </a:lnSpc>
              <a:spcBef>
                <a:spcPct val="0"/>
              </a:spcBef>
              <a:buClrTx/>
              <a:buFontTx/>
              <a:buNone/>
            </a:pPr>
            <a:r>
              <a:rPr lang="ja-JP" altLang="en-US" sz="1400" kern="1200" dirty="0">
                <a:solidFill>
                  <a:srgbClr val="000000"/>
                </a:solidFill>
                <a:latin typeface="游ゴシック"/>
                <a:ea typeface="游ゴシック"/>
                <a:cs typeface="+mn-cs"/>
              </a:rPr>
              <a:t>　　　　　　</a:t>
            </a:r>
            <a:r>
              <a:rPr lang="en-US" altLang="ja-JP" sz="1400" kern="1200" dirty="0">
                <a:solidFill>
                  <a:srgbClr val="000000"/>
                </a:solidFill>
                <a:latin typeface="游ゴシック"/>
                <a:ea typeface="游ゴシック"/>
                <a:cs typeface="+mn-cs"/>
              </a:rPr>
              <a:t>【</a:t>
            </a:r>
            <a:r>
              <a:rPr lang="ja-JP" altLang="en-US" sz="1400" kern="1200" dirty="0">
                <a:solidFill>
                  <a:srgbClr val="000000"/>
                </a:solidFill>
                <a:latin typeface="游ゴシック"/>
                <a:ea typeface="游ゴシック"/>
                <a:cs typeface="+mn-cs"/>
              </a:rPr>
              <a:t>中世</a:t>
            </a:r>
            <a:r>
              <a:rPr lang="en-US" altLang="ja-JP" sz="1400" kern="1200" dirty="0">
                <a:solidFill>
                  <a:srgbClr val="000000"/>
                </a:solidFill>
                <a:latin typeface="游ゴシック"/>
                <a:ea typeface="游ゴシック"/>
                <a:cs typeface="+mn-cs"/>
              </a:rPr>
              <a:t>】</a:t>
            </a:r>
            <a:r>
              <a:rPr lang="ja-JP" altLang="en-US" sz="1400" kern="1200" dirty="0">
                <a:solidFill>
                  <a:srgbClr val="000000"/>
                </a:solidFill>
                <a:latin typeface="游ゴシック"/>
                <a:ea typeface="游ゴシック"/>
                <a:cs typeface="+mn-cs"/>
              </a:rPr>
              <a:t>形態（定型、非定型）、発給主体（朝廷、幕府、寺家）、文体（漢字中心の中世文書、漢文体、かな）を網羅的に選択し、さらに発給年代が分散するよう配慮した。また、中世文書に特徴的な表現（「天気」、自敬表現、文書の引用など）が含まれる資料を選定した。</a:t>
            </a:r>
            <a:endParaRPr lang="en-US" altLang="ja-JP" sz="1400" kern="1200" dirty="0">
              <a:solidFill>
                <a:srgbClr val="000000"/>
              </a:solidFill>
              <a:latin typeface="游ゴシック"/>
              <a:ea typeface="游ゴシック"/>
              <a:cs typeface="+mn-cs"/>
            </a:endParaRPr>
          </a:p>
          <a:p>
            <a:pPr marL="1196975" indent="-1228725" defTabSz="457189">
              <a:lnSpc>
                <a:spcPct val="150000"/>
              </a:lnSpc>
              <a:spcBef>
                <a:spcPct val="0"/>
              </a:spcBef>
              <a:buClrTx/>
              <a:buFontTx/>
              <a:buNone/>
            </a:pPr>
            <a:r>
              <a:rPr lang="ja-JP" altLang="en-US" sz="1400" kern="1200" dirty="0">
                <a:solidFill>
                  <a:srgbClr val="000000"/>
                </a:solidFill>
                <a:latin typeface="游ゴシック"/>
                <a:ea typeface="游ゴシック"/>
                <a:cs typeface="+mn-cs"/>
              </a:rPr>
              <a:t>　　　　　　</a:t>
            </a:r>
            <a:r>
              <a:rPr lang="en-US" altLang="ja-JP" sz="1400" kern="1200" dirty="0">
                <a:solidFill>
                  <a:srgbClr val="000000"/>
                </a:solidFill>
                <a:latin typeface="游ゴシック"/>
                <a:ea typeface="游ゴシック"/>
                <a:cs typeface="+mn-cs"/>
              </a:rPr>
              <a:t>【</a:t>
            </a:r>
            <a:r>
              <a:rPr lang="ja-JP" altLang="en-US" sz="1400" kern="1200" dirty="0">
                <a:solidFill>
                  <a:srgbClr val="000000"/>
                </a:solidFill>
                <a:latin typeface="游ゴシック"/>
                <a:ea typeface="游ゴシック"/>
                <a:cs typeface="+mn-cs"/>
              </a:rPr>
              <a:t>近世</a:t>
            </a:r>
            <a:r>
              <a:rPr lang="en-US" altLang="ja-JP" sz="1400" kern="1200" dirty="0">
                <a:solidFill>
                  <a:srgbClr val="000000"/>
                </a:solidFill>
                <a:latin typeface="游ゴシック"/>
                <a:ea typeface="游ゴシック"/>
                <a:cs typeface="+mn-cs"/>
              </a:rPr>
              <a:t>】『</a:t>
            </a:r>
            <a:r>
              <a:rPr lang="ja-JP" altLang="en-US" sz="1400" kern="1200" dirty="0">
                <a:solidFill>
                  <a:srgbClr val="000000"/>
                </a:solidFill>
                <a:latin typeface="游ゴシック"/>
                <a:ea typeface="游ゴシック"/>
                <a:cs typeface="+mn-cs"/>
              </a:rPr>
              <a:t>千葉県の歴史　資料編</a:t>
            </a:r>
            <a:r>
              <a:rPr lang="en-US" altLang="ja-JP" sz="1400" kern="1200" dirty="0">
                <a:solidFill>
                  <a:srgbClr val="000000"/>
                </a:solidFill>
                <a:latin typeface="游ゴシック"/>
                <a:ea typeface="游ゴシック"/>
                <a:cs typeface="+mn-cs"/>
              </a:rPr>
              <a:t>』</a:t>
            </a:r>
            <a:r>
              <a:rPr lang="ja-JP" altLang="en-US" sz="1400" kern="1200" dirty="0">
                <a:solidFill>
                  <a:srgbClr val="000000"/>
                </a:solidFill>
                <a:latin typeface="游ゴシック"/>
                <a:ea typeface="游ゴシック"/>
                <a:cs typeface="+mn-cs"/>
              </a:rPr>
              <a:t>近世１「本書を理解するために」として、統一基準で網羅的に資料が選定されている一連の資料を使用。「</a:t>
            </a:r>
            <a:r>
              <a:rPr lang="en-US" altLang="ja-JP" sz="1400" kern="1200" dirty="0">
                <a:solidFill>
                  <a:srgbClr val="000000"/>
                </a:solidFill>
                <a:latin typeface="游ゴシック"/>
                <a:ea typeface="游ゴシック"/>
                <a:cs typeface="+mn-cs"/>
              </a:rPr>
              <a:t>LLM</a:t>
            </a:r>
            <a:r>
              <a:rPr lang="ja-JP" altLang="en-US" sz="1400" kern="1200" dirty="0">
                <a:solidFill>
                  <a:srgbClr val="000000"/>
                </a:solidFill>
                <a:latin typeface="游ゴシック"/>
                <a:ea typeface="游ゴシック"/>
                <a:cs typeface="+mn-cs"/>
              </a:rPr>
              <a:t>比較検証」では、形態（定型、非定型）、発給主体（武家、村）の観点で資料を選定した。</a:t>
            </a:r>
          </a:p>
        </p:txBody>
      </p:sp>
    </p:spTree>
    <p:extLst>
      <p:ext uri="{BB962C8B-B14F-4D97-AF65-F5344CB8AC3E}">
        <p14:creationId xmlns:p14="http://schemas.microsoft.com/office/powerpoint/2010/main" val="39600362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dirty="0"/>
              <a:t>３．結果</a:t>
            </a:r>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5924699"/>
          </a:xfrm>
        </p:spPr>
        <p:txBody>
          <a:bodyPr/>
          <a:lstStyle/>
          <a:p>
            <a:pPr marL="0" marR="0" lvl="0" indent="0" algn="l" defTabSz="457189" rtl="0" eaLnBrk="1" fontAlgn="auto" latinLnBrk="0" hangingPunct="1">
              <a:lnSpc>
                <a:spcPct val="100000"/>
              </a:lnSpc>
              <a:spcBef>
                <a:spcPct val="0"/>
              </a:spcBef>
              <a:spcAft>
                <a:spcPts val="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．ハルシネーション傾向検証</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２）結果</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9750" marR="0" lvl="0" indent="-53975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⑤その他</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⑤</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日本語として不成立</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〇（中世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28</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然間為三院不日可加退治旨議定候了、</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そのため、三院は早急に彼らを退治すべきとの議定がなされました。</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＊日本語として不自然な文章になっている（三院が主語なのであれば「議定をしました」でないと不自然）。</a:t>
            </a: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また、三院は差出人であり「なされました」にすると自敬表現になる。</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⑤</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-6</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「可」を「べし」と出力</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11</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）触書＝</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命令</a:t>
            </a:r>
            <a:endParaRPr kumimoji="0" lang="en-US" altLang="ja-JP" sz="1600" b="0" i="0" u="sng" strike="noStrike" kern="1200" cap="none" spc="0" normalizeH="0" baseline="0" noProof="0" dirty="0">
              <a:ln>
                <a:noFill/>
              </a:ln>
              <a:solidFill>
                <a:srgbClr val="000000"/>
              </a:solidFill>
              <a:effectLst/>
              <a:uLnTx/>
              <a:uFillTx/>
              <a:latin typeface="游ゴシック"/>
              <a:ea typeface="游ゴシック"/>
              <a:cs typeface="+mn-cs"/>
            </a:endParaRP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zh-TW" altLang="en-US" sz="1600" b="0" i="0" u="none" strike="noStrike" kern="1200" cap="none" spc="0" normalizeH="0" baseline="0" noProof="0" dirty="0">
                <a:ln>
                  <a:noFill/>
                </a:ln>
                <a:solidFill>
                  <a:srgbClr val="000000"/>
                </a:solidFill>
                <a:effectLst/>
                <a:uLnTx/>
                <a:uFillTx/>
                <a:latin typeface="游ゴシック"/>
                <a:ea typeface="游ゴシック"/>
                <a:cs typeface="+mn-cs"/>
              </a:rPr>
              <a:t>御勘定奉行江可申達</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勘定奉行に報告すべきであり　→すべき（</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適当・当然</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＊文意に大きく影響する誤訳とは言い切れないが、全体的に「可」を「べし」のまま出力する傾向あり。</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⑤</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-7</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その他</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〇（近世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12</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14</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987425" marR="0" lvl="0" indent="-987425" algn="l" defTabSz="457189" rtl="0" eaLnBrk="1" fontAlgn="auto" latinLnBrk="0" hangingPunct="1">
              <a:lnSpc>
                <a:spcPct val="15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「不届」という言葉に対し、一律に「不届き</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な行為</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」という訳出をしている。</a:t>
            </a:r>
          </a:p>
          <a:p>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p:txBody>
          <a:bodyPr/>
          <a:lstStyle/>
          <a:p>
            <a:fld id="{00000000-1234-1234-1234-123412341234}" type="slidenum">
              <a:rPr lang="en-US" smtClean="0"/>
              <a:pPr/>
              <a:t>39</a:t>
            </a:fld>
            <a:r>
              <a:rPr lang="en-US" dirty="0"/>
              <a:t>/43</a:t>
            </a:r>
          </a:p>
        </p:txBody>
      </p:sp>
    </p:spTree>
    <p:extLst>
      <p:ext uri="{BB962C8B-B14F-4D97-AF65-F5344CB8AC3E}">
        <p14:creationId xmlns:p14="http://schemas.microsoft.com/office/powerpoint/2010/main" val="18651746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sz="2400" dirty="0"/>
              <a:t>４．結論</a:t>
            </a:r>
            <a:endParaRPr lang="ja-JP" altLang="en-US" dirty="0"/>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5755422"/>
          </a:xfrm>
        </p:spPr>
        <p:txBody>
          <a:bodyPr/>
          <a:lstStyle/>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A</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．ハルシネーション傾向検証のまとめ</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の特徴として、原文の単語（漢字）をそのまま現代語訳として使用する点があげられる。現代も使っている言葉は現代語のイメージでそのまま使用する傾向がある。これを原因として、現代語として多少不自然な言い回しになったり、現代では使わない用語に対しての補足が不十分だったりする誤訳が発生している。</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ただし、この特徴は現代語訳として有効にはたらいている場合も多い。特に近世文書においては、現代でも意味の変わらない単語が多く使われるため、この有効性が顕著である。（違和感・説明不足な部分はあるが、間違ってはいない、という状態。）また、現代語に置き換え不能な用語を「歴史用語」として原文ママ出力させたい場合についても有効にはたらいている。　　　例：（近世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8</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差上申</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済口証文</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之事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差し上げ申す</a:t>
            </a:r>
            <a:r>
              <a:rPr kumimoji="0" lang="ja-JP" altLang="en-US" sz="1600" b="0" i="0" u="sng" strike="noStrike" kern="1200" cap="none" spc="0" normalizeH="0" baseline="0" noProof="0" dirty="0">
                <a:ln>
                  <a:noFill/>
                </a:ln>
                <a:solidFill>
                  <a:srgbClr val="000000"/>
                </a:solidFill>
                <a:effectLst/>
                <a:uLnTx/>
                <a:uFillTx/>
                <a:latin typeface="游ゴシック"/>
                <a:ea typeface="游ゴシック"/>
                <a:cs typeface="+mn-cs"/>
              </a:rPr>
              <a:t>済口証文</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の事</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一方で、かな文字については、前後の単語に合わせて変更する傾向が見られる。送り仮名がある場合、漢字のみ保持してかな部分は現代よく使う言い回しに調整するため、主語等が変わってしまい、誤訳が発生する場合がある。</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例：（近世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13</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）「御守リ」（</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31</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頁）　　（近世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16</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云れまい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言うまい</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7188" marR="0" lvl="0" indent="-357188"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尊敬の補助動詞「被」や接頭語「御」を読み飛ばす傾向がある。これらは、省略されている主語や目的語の判定に重要である場合が多いため、この読み飛ばしにより文章全体の意味として大きな誤訳が発生する。誰から誰に対して使っている尊敬表現なのかは、文章の差出と宛先から判断できることが多いため、翻訳時の事前情報として差出と宛先を認識させる必要がある。</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7188" marR="0" lvl="0" indent="-357188"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・助詞の省略を補足する際の傾向としては　名詞＋動詞（動名詞）は主語＋述語として成立するように文章を生成、名詞＋名詞は連体格の「の」でつないで訳出する傾向がある。また、原文に漢字表記の助詞がある場合は、助詞については表記ママ使用し、文章が成立するように前後の送り仮名等を調整している。</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7188" marR="0" lvl="0" indent="-357188"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全体の特徴として、重複する表現を削除して整理する傾向があり、それによって文意が変わってしまう事例が見受けられる。</a:t>
            </a:r>
          </a:p>
          <a:p>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p:txBody>
          <a:bodyPr/>
          <a:lstStyle/>
          <a:p>
            <a:fld id="{00000000-1234-1234-1234-123412341234}" type="slidenum">
              <a:rPr lang="en-US" smtClean="0"/>
              <a:pPr/>
              <a:t>40</a:t>
            </a:fld>
            <a:r>
              <a:rPr lang="en-US" dirty="0"/>
              <a:t>/43</a:t>
            </a:r>
          </a:p>
        </p:txBody>
      </p:sp>
    </p:spTree>
    <p:extLst>
      <p:ext uri="{BB962C8B-B14F-4D97-AF65-F5344CB8AC3E}">
        <p14:creationId xmlns:p14="http://schemas.microsoft.com/office/powerpoint/2010/main" val="70264699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sz="2400" dirty="0"/>
              <a:t>４．結論</a:t>
            </a:r>
            <a:endParaRPr lang="ja-JP" altLang="en-US" dirty="0"/>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5324535"/>
          </a:xfrm>
        </p:spPr>
        <p:txBody>
          <a:bodyPr/>
          <a:lstStyle/>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．本検証の考察</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① 現代語訳に利用できる</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LMM</a:t>
            </a:r>
          </a:p>
          <a:p>
            <a:pPr marL="534988" marR="0" lvl="0" indent="-534988"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・単語用語の理解が高く、文脈理解も他の</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よりも正答率が高い</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を中世、近世文書の現代語訳に利用することは可能と考える。</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4988" marR="0" lvl="0" indent="-534988" algn="l" defTabSz="457189" rtl="0" eaLnBrk="1" fontAlgn="auto" latinLnBrk="0" hangingPunct="1">
              <a:lnSpc>
                <a:spcPct val="100000"/>
              </a:lnSpc>
              <a:spcBef>
                <a:spcPts val="0"/>
              </a:spcBef>
              <a:spcAft>
                <a:spcPts val="0"/>
              </a:spcAft>
              <a:buClrTx/>
              <a:buSzTx/>
              <a:buFontTx/>
              <a:buNone/>
              <a:tabLst/>
              <a:defRPr/>
            </a:pPr>
            <a:endParaRPr kumimoji="0" lang="en-US" altLang="ja-JP"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534988" marR="0" lvl="0" indent="-534988"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・時代特有の用語の意味合いや尊敬表現を当時の意味合いのまま現代語訳に翻訳することは難しい。古文書の背景にある文脈まで理解した現代語訳を求めないのであれば、</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に古文書の現代語訳を行わせることはおおむね問題はないと考える。</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4988" marR="0" lvl="0" indent="-534988" algn="l" defTabSz="457189" rtl="0" eaLnBrk="1" fontAlgn="auto" latinLnBrk="0" hangingPunct="1">
              <a:lnSpc>
                <a:spcPct val="100000"/>
              </a:lnSpc>
              <a:spcBef>
                <a:spcPts val="600"/>
              </a:spcBef>
              <a:spcAft>
                <a:spcPts val="0"/>
              </a:spcAft>
              <a:buClrTx/>
              <a:buSzTx/>
              <a:buFontTx/>
              <a:buNone/>
              <a:tabLst/>
              <a:defRPr/>
            </a:pP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4988" marR="0" lvl="0" indent="-534988"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② 与える書誌情報の見直し</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4988" marR="0" lvl="0" indent="-534988"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・プロンプトとして与える書誌情報については、現代語訳の正答率を向上させているか否か判断が難しい。書誌情報は原文の時代背景、作成あるいは受領、保管主体の情報を</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に先行知識として与えることを目的とした。より正答率を高めるためには、与える書誌情報の内容、与え方（プロンプトでの補足説明の追加）等を検討する必要があると考える。</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4988" marR="0" lvl="0" indent="-534988" algn="l" defTabSz="457189" rtl="0" eaLnBrk="1" fontAlgn="auto" latinLnBrk="0" hangingPunct="1">
              <a:lnSpc>
                <a:spcPct val="100000"/>
              </a:lnSpc>
              <a:spcBef>
                <a:spcPts val="600"/>
              </a:spcBef>
              <a:spcAft>
                <a:spcPts val="0"/>
              </a:spcAft>
              <a:buClrTx/>
              <a:buSzTx/>
              <a:buFontTx/>
              <a:buNone/>
              <a:tabLst/>
              <a:defRPr/>
            </a:pP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4988" marR="0" lvl="0" indent="-534988"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③ 現代語訳が難しい原文</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4988" marR="0" lvl="0" indent="-534988"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・中世の漢文調の文体等、本報告で指摘した現代語訳が難しい原文については、検証で用いた</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もすべては正答できなかった。現状の</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では正答を得ることは難しい。前記②と同じく、誤読した部分を中心に、プロンプトに組み込むなどして、正答率を向上させる必要があると考える。</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p:txBody>
          <a:bodyPr/>
          <a:lstStyle/>
          <a:p>
            <a:fld id="{00000000-1234-1234-1234-123412341234}" type="slidenum">
              <a:rPr lang="en-US" smtClean="0"/>
              <a:pPr/>
              <a:t>41</a:t>
            </a:fld>
            <a:r>
              <a:rPr lang="en-US" dirty="0"/>
              <a:t>/43</a:t>
            </a:r>
          </a:p>
        </p:txBody>
      </p:sp>
    </p:spTree>
    <p:extLst>
      <p:ext uri="{BB962C8B-B14F-4D97-AF65-F5344CB8AC3E}">
        <p14:creationId xmlns:p14="http://schemas.microsoft.com/office/powerpoint/2010/main" val="330946323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sz="2400" dirty="0"/>
              <a:t>４．結論</a:t>
            </a:r>
            <a:endParaRPr lang="ja-JP" altLang="en-US" dirty="0"/>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5601533"/>
          </a:xfrm>
        </p:spPr>
        <p:txBody>
          <a:bodyPr/>
          <a:lstStyle/>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．本検証の考察</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534988" marR="0" lvl="0" indent="-534988"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④ プロンプトの効果検証の必要性</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4988" marR="0" lvl="0" indent="-534988"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・本検証においては、プロンプトの制御がない状態での現代語訳を検証しなかった。そのため、現代語訳の精度とプロンプトの効果の関連性は不明である。</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の事前学習データによる現代語訳か、プロンプトエンジニアリングの効果か、の判断を検証することが精度を高める要因を明らかにする上で必要と考える。</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4988" marR="0" lvl="0" indent="-534988" algn="l" defTabSz="457189" rtl="0" eaLnBrk="1" fontAlgn="auto" latinLnBrk="0" hangingPunct="1">
              <a:lnSpc>
                <a:spcPct val="100000"/>
              </a:lnSpc>
              <a:spcBef>
                <a:spcPts val="0"/>
              </a:spcBef>
              <a:spcAft>
                <a:spcPts val="0"/>
              </a:spcAft>
              <a:buClrTx/>
              <a:buSzTx/>
              <a:buFontTx/>
              <a:buNone/>
              <a:tabLst/>
              <a:defRPr/>
            </a:pPr>
            <a:endParaRPr kumimoji="0" lang="ja-JP" altLang="en-US"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534988" marR="0" lvl="0" indent="-534988"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⑤ 目的設定の重要性</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4988" marR="0" lvl="0" indent="-534988"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本検証では、逐語訳を前提として精度を検証した。そのため、文章全体の意味としては大きな誤りではないものについても、原文中の要素が欠落している場合、解釈を限定しすぎている場合には誤訳としている。そのため、目的の設定によっては十分であると考えることもできる範囲の出力も存在する。</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4988" marR="0" lvl="0" indent="-534988"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また、現代語訳を利用する対象を、「歴史に詳しくない一般の方」と設定した場合は、省略されている部分や現代と異なる用法の単語について、さらに充実した補足がされるようなプロンプト設計が必要であると考える。</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4988" marR="0" lvl="0" indent="-534988" algn="l" defTabSz="457189" rtl="0" eaLnBrk="1" fontAlgn="auto" latinLnBrk="0" hangingPunct="1">
              <a:lnSpc>
                <a:spcPct val="100000"/>
              </a:lnSpc>
              <a:spcBef>
                <a:spcPts val="0"/>
              </a:spcBef>
              <a:spcAft>
                <a:spcPts val="0"/>
              </a:spcAft>
              <a:buClrTx/>
              <a:buSzTx/>
              <a:buFontTx/>
              <a:buNone/>
              <a:tabLst/>
              <a:defRPr/>
            </a:pPr>
            <a:endParaRPr kumimoji="0" lang="en-US" altLang="ja-JP"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534988" marR="0" lvl="0" indent="-534988"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⑥ 質問入力時のテキスト前処理の課題</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4988" marR="0" lvl="0" indent="-534988"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・誤訳の一部に、データの前処理が原因と思われる事例がいくつか存在する。（</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34</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頁　欠字、以下例示の■）</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4988" marR="0" lvl="0" indent="-534988"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（近世</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14</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p>
          <a:p>
            <a:pPr marL="534988" marR="0" lvl="0" indent="-534988"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原文</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■包正の字ヲ其門江印シ候所、（ ■は「 　　（やま）」）</a:t>
            </a:r>
          </a:p>
          <a:p>
            <a:pPr marL="534988" marR="0" lvl="0" indent="-534988"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［判読不能］包が「正」の字をその門に刻印したところ、</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534988" marR="0" lvl="0" indent="-534988" algn="l" defTabSz="457189" rtl="0" eaLnBrk="1" fontAlgn="auto" latinLnBrk="0" hangingPunct="1">
              <a:lnSpc>
                <a:spcPct val="100000"/>
              </a:lnSpc>
              <a:spcBef>
                <a:spcPts val="600"/>
              </a:spcBef>
              <a:spcAft>
                <a:spcPts val="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＊■を原因として、単語の切り方が認識できず誤訳。変換・入力ができない文字の入力方法に課題がある。</a:t>
            </a:r>
            <a:endPar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endParaRPr>
          </a:p>
          <a:p>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p:txBody>
          <a:bodyPr/>
          <a:lstStyle/>
          <a:p>
            <a:fld id="{00000000-1234-1234-1234-123412341234}" type="slidenum">
              <a:rPr lang="en-US" smtClean="0"/>
              <a:pPr/>
              <a:t>42</a:t>
            </a:fld>
            <a:r>
              <a:rPr lang="en-US" dirty="0"/>
              <a:t>/43</a:t>
            </a:r>
          </a:p>
        </p:txBody>
      </p:sp>
      <p:pic>
        <p:nvPicPr>
          <p:cNvPr id="2" name="図 1">
            <a:extLst>
              <a:ext uri="{FF2B5EF4-FFF2-40B4-BE49-F238E27FC236}">
                <a16:creationId xmlns:a16="http://schemas.microsoft.com/office/drawing/2014/main" id="{C69C96AC-774C-6AEE-D674-013CF20B5481}"/>
              </a:ext>
            </a:extLst>
          </p:cNvPr>
          <p:cNvPicPr>
            <a:picLocks noChangeAspect="1"/>
          </p:cNvPicPr>
          <p:nvPr/>
        </p:nvPicPr>
        <p:blipFill>
          <a:blip r:embed="rId2"/>
          <a:stretch>
            <a:fillRect/>
          </a:stretch>
        </p:blipFill>
        <p:spPr>
          <a:xfrm>
            <a:off x="5967428" y="5434014"/>
            <a:ext cx="462073" cy="218338"/>
          </a:xfrm>
          <a:prstGeom prst="rect">
            <a:avLst/>
          </a:prstGeom>
        </p:spPr>
      </p:pic>
    </p:spTree>
    <p:extLst>
      <p:ext uri="{BB962C8B-B14F-4D97-AF65-F5344CB8AC3E}">
        <p14:creationId xmlns:p14="http://schemas.microsoft.com/office/powerpoint/2010/main" val="405535336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en-US" altLang="ja-JP" dirty="0"/>
              <a:t>Appendix</a:t>
            </a:r>
            <a:r>
              <a:rPr lang="ja-JP" altLang="en-US" dirty="0"/>
              <a:t>３：検証に用いたプロンプト </a:t>
            </a:r>
            <a:r>
              <a:rPr lang="en-US" altLang="ja-JP" sz="1700" dirty="0"/>
              <a:t>※appendix1,</a:t>
            </a:r>
            <a:r>
              <a:rPr lang="ja-JP" altLang="en-US" sz="1700" dirty="0"/>
              <a:t> </a:t>
            </a:r>
            <a:r>
              <a:rPr lang="en-US" altLang="ja-JP" sz="1700" dirty="0"/>
              <a:t>2</a:t>
            </a:r>
            <a:r>
              <a:rPr lang="ja-JP" altLang="en-US" sz="1700" dirty="0"/>
              <a:t> はエクセルファイルにて納品</a:t>
            </a:r>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882683"/>
            <a:ext cx="11435166" cy="5693866"/>
          </a:xfrm>
        </p:spPr>
        <p:txBody>
          <a:bodyPr/>
          <a:lstStyle/>
          <a:p>
            <a:pPr marL="0" marR="0" lvl="0" indent="0" algn="just" defTabSz="457189" rtl="0" eaLnBrk="1" fontAlgn="auto" latinLnBrk="0" hangingPunct="1">
              <a:lnSpc>
                <a:spcPct val="100000"/>
              </a:lnSpc>
              <a:spcBef>
                <a:spcPts val="0"/>
              </a:spcBef>
              <a:spcAft>
                <a:spcPts val="600"/>
              </a:spcAft>
              <a:buClrTx/>
              <a:buSzTx/>
              <a:buFontTx/>
              <a:buNone/>
              <a:tabLst/>
              <a:defRPr/>
            </a:pPr>
            <a:r>
              <a:rPr kumimoji="0" lang="ja-JP" altLang="ja-JP" sz="14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rPr>
              <a:t>【目的】</a:t>
            </a:r>
          </a:p>
          <a:p>
            <a:pPr marL="0" marR="0" lvl="0" indent="0" algn="just" defTabSz="457189" rtl="0" eaLnBrk="1" fontAlgn="auto" latinLnBrk="0" hangingPunct="1">
              <a:lnSpc>
                <a:spcPct val="100000"/>
              </a:lnSpc>
              <a:spcBef>
                <a:spcPts val="0"/>
              </a:spcBef>
              <a:spcAft>
                <a:spcPts val="600"/>
              </a:spcAft>
              <a:buClrTx/>
              <a:buSzTx/>
              <a:buFontTx/>
              <a:buNone/>
              <a:tabLst/>
              <a:defRPr/>
            </a:pPr>
            <a:r>
              <a:rPr kumimoji="0" lang="ja-JP" altLang="ja-JP" sz="14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rPr>
              <a:t>あなたは日本の歴史的文書（古文書）の専門家です。あなたの任務は、以下の【原文】（歴史的文書）を現代日本語に翻訳することです。あなたは、【古文書の表記上の特徴】を理解した上で、原文の意味とニュアンスを忠実に再現した現代日本語に翻訳します。</a:t>
            </a:r>
            <a:endParaRPr kumimoji="0" lang="en-US" altLang="ja-JP" sz="14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just" defTabSz="457189" rtl="0" eaLnBrk="1" fontAlgn="auto" latinLnBrk="0" hangingPunct="1">
              <a:lnSpc>
                <a:spcPct val="100000"/>
              </a:lnSpc>
              <a:spcBef>
                <a:spcPts val="0"/>
              </a:spcBef>
              <a:spcAft>
                <a:spcPts val="600"/>
              </a:spcAft>
              <a:buClrTx/>
              <a:buSzTx/>
              <a:buFontTx/>
              <a:buNone/>
              <a:tabLst/>
              <a:defRPr/>
            </a:pPr>
            <a:endParaRPr kumimoji="0" lang="ja-JP" altLang="ja-JP" sz="8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just" defTabSz="457189" rtl="0" eaLnBrk="1" fontAlgn="auto" latinLnBrk="0" hangingPunct="1">
              <a:lnSpc>
                <a:spcPct val="100000"/>
              </a:lnSpc>
              <a:spcBef>
                <a:spcPts val="0"/>
              </a:spcBef>
              <a:spcAft>
                <a:spcPts val="600"/>
              </a:spcAft>
              <a:buClrTx/>
              <a:buSzTx/>
              <a:buFontTx/>
              <a:buNone/>
              <a:tabLst/>
              <a:defRPr/>
            </a:pPr>
            <a:r>
              <a:rPr kumimoji="0" lang="ja-JP" altLang="ja-JP" sz="14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rPr>
              <a:t>【古文書の表記上の特徴】</a:t>
            </a:r>
          </a:p>
          <a:p>
            <a:pPr marL="0" marR="0" lvl="0" indent="0" algn="just" defTabSz="457189" rtl="0" eaLnBrk="1" fontAlgn="auto" latinLnBrk="0" hangingPunct="1">
              <a:lnSpc>
                <a:spcPct val="100000"/>
              </a:lnSpc>
              <a:spcBef>
                <a:spcPts val="0"/>
              </a:spcBef>
              <a:spcAft>
                <a:spcPts val="600"/>
              </a:spcAft>
              <a:buClrTx/>
              <a:buSzTx/>
              <a:buFontTx/>
              <a:buNone/>
              <a:tabLst/>
              <a:defRPr/>
            </a:pPr>
            <a:r>
              <a:rPr kumimoji="0" lang="ja-JP" altLang="ja-JP" sz="14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rPr>
              <a:t>１</a:t>
            </a:r>
            <a:r>
              <a:rPr kumimoji="0" lang="en-US" altLang="ja-JP" sz="14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rPr>
              <a:t>. </a:t>
            </a:r>
            <a:r>
              <a:rPr kumimoji="0" lang="ja-JP" altLang="ja-JP" sz="14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rPr>
              <a:t>「者」</a:t>
            </a:r>
            <a:r>
              <a:rPr kumimoji="0" lang="en-US" altLang="ja-JP" sz="14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rPr>
              <a:t> → </a:t>
            </a:r>
            <a:r>
              <a:rPr kumimoji="0" lang="ja-JP" altLang="ja-JP" sz="14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rPr>
              <a:t>「は」、「而」</a:t>
            </a:r>
            <a:r>
              <a:rPr kumimoji="0" lang="en-US" altLang="ja-JP" sz="14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rPr>
              <a:t> → </a:t>
            </a:r>
            <a:r>
              <a:rPr kumimoji="0" lang="ja-JP" altLang="ja-JP" sz="14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rPr>
              <a:t>「て」、「江」</a:t>
            </a:r>
            <a:r>
              <a:rPr kumimoji="0" lang="en-US" altLang="ja-JP" sz="14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rPr>
              <a:t> →</a:t>
            </a:r>
            <a:r>
              <a:rPr kumimoji="0" lang="ja-JP" altLang="ja-JP" sz="14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rPr>
              <a:t>「へ」、「茂」→「も」、「与」→「と」、「之」→「の」。</a:t>
            </a:r>
          </a:p>
          <a:p>
            <a:pPr marL="0" marR="0" lvl="0" indent="0" algn="just" defTabSz="457189" rtl="0" eaLnBrk="1" fontAlgn="auto" latinLnBrk="0" hangingPunct="1">
              <a:lnSpc>
                <a:spcPct val="100000"/>
              </a:lnSpc>
              <a:spcBef>
                <a:spcPts val="0"/>
              </a:spcBef>
              <a:spcAft>
                <a:spcPts val="600"/>
              </a:spcAft>
              <a:buClrTx/>
              <a:buSzTx/>
              <a:buFontTx/>
              <a:buNone/>
              <a:tabLst/>
              <a:defRPr/>
            </a:pPr>
            <a:r>
              <a:rPr kumimoji="0" lang="ja-JP" altLang="ja-JP" sz="14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rPr>
              <a:t>２．「ゟ」→「より」、「ヿ」→「コト」、「乄」→「シテ」。</a:t>
            </a:r>
          </a:p>
          <a:p>
            <a:pPr marL="0" marR="0" lvl="0" indent="0" algn="just" defTabSz="457189" rtl="0" eaLnBrk="1" fontAlgn="auto" latinLnBrk="0" hangingPunct="1">
              <a:lnSpc>
                <a:spcPct val="100000"/>
              </a:lnSpc>
              <a:spcBef>
                <a:spcPts val="0"/>
              </a:spcBef>
              <a:spcAft>
                <a:spcPts val="600"/>
              </a:spcAft>
              <a:buClrTx/>
              <a:buSzTx/>
              <a:buFontTx/>
              <a:buNone/>
              <a:tabLst/>
              <a:defRPr/>
            </a:pPr>
            <a:r>
              <a:rPr kumimoji="0" lang="ja-JP" altLang="ja-JP" sz="14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rPr>
              <a:t>３．「／＼」 、「〳〵」は直前の単語を繰り返します。</a:t>
            </a:r>
          </a:p>
          <a:p>
            <a:pPr marL="0" marR="0" lvl="0" indent="0" algn="just" defTabSz="457189" rtl="0" eaLnBrk="1" fontAlgn="auto" latinLnBrk="0" hangingPunct="1">
              <a:lnSpc>
                <a:spcPct val="100000"/>
              </a:lnSpc>
              <a:spcBef>
                <a:spcPts val="0"/>
              </a:spcBef>
              <a:spcAft>
                <a:spcPts val="600"/>
              </a:spcAft>
              <a:buClrTx/>
              <a:buSzTx/>
              <a:buFontTx/>
              <a:buNone/>
              <a:tabLst/>
              <a:defRPr/>
            </a:pPr>
            <a:r>
              <a:rPr kumimoji="0" lang="ja-JP" altLang="ja-JP" sz="14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rPr>
              <a:t>４．「〈</a:t>
            </a:r>
            <a:r>
              <a:rPr kumimoji="0" lang="en-US" altLang="ja-JP" sz="14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rPr>
              <a:t>XXX</a:t>
            </a:r>
            <a:r>
              <a:rPr kumimoji="0" lang="ja-JP" altLang="ja-JP" sz="14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rPr>
              <a:t>〉」は直線の直前の言葉を補足説明する文章。</a:t>
            </a:r>
          </a:p>
          <a:p>
            <a:pPr marL="0" marR="0" lvl="0" indent="0" algn="just" defTabSz="457189" rtl="0" eaLnBrk="1" fontAlgn="auto" latinLnBrk="0" hangingPunct="1">
              <a:lnSpc>
                <a:spcPct val="100000"/>
              </a:lnSpc>
              <a:spcBef>
                <a:spcPts val="0"/>
              </a:spcBef>
              <a:spcAft>
                <a:spcPts val="600"/>
              </a:spcAft>
              <a:buClrTx/>
              <a:buSzTx/>
              <a:buFontTx/>
              <a:buNone/>
              <a:tabLst/>
              <a:defRPr/>
            </a:pPr>
            <a:r>
              <a:rPr kumimoji="0" lang="ja-JP" altLang="ja-JP" sz="14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rPr>
              <a:t>５．「■」は判読、変換不能文字、「□」は欠損文字。</a:t>
            </a:r>
          </a:p>
          <a:p>
            <a:pPr marL="0" marR="0" lvl="0" indent="0" algn="just" defTabSz="457189" rtl="0" eaLnBrk="1" fontAlgn="auto" latinLnBrk="0" hangingPunct="1">
              <a:lnSpc>
                <a:spcPct val="100000"/>
              </a:lnSpc>
              <a:spcBef>
                <a:spcPts val="0"/>
              </a:spcBef>
              <a:spcAft>
                <a:spcPts val="600"/>
              </a:spcAft>
              <a:buClrTx/>
              <a:buSzTx/>
              <a:buFontTx/>
              <a:buNone/>
              <a:tabLst/>
              <a:defRPr/>
            </a:pPr>
            <a:endParaRPr kumimoji="0" lang="en-US" altLang="ja-JP" sz="8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just" defTabSz="457189" rtl="0" eaLnBrk="1" fontAlgn="auto" latinLnBrk="0" hangingPunct="1">
              <a:lnSpc>
                <a:spcPct val="100000"/>
              </a:lnSpc>
              <a:spcBef>
                <a:spcPts val="0"/>
              </a:spcBef>
              <a:spcAft>
                <a:spcPts val="600"/>
              </a:spcAft>
              <a:buClrTx/>
              <a:buSzTx/>
              <a:buFontTx/>
              <a:buNone/>
              <a:tabLst/>
              <a:defRPr/>
            </a:pPr>
            <a:r>
              <a:rPr kumimoji="0" lang="ja-JP" altLang="ja-JP" sz="14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rPr>
              <a:t>【翻訳時のルール】</a:t>
            </a:r>
          </a:p>
          <a:p>
            <a:pPr marL="0" marR="0" lvl="0" indent="0" algn="just" defTabSz="457189" rtl="0" eaLnBrk="1" fontAlgn="auto" latinLnBrk="0" hangingPunct="1">
              <a:lnSpc>
                <a:spcPct val="100000"/>
              </a:lnSpc>
              <a:spcBef>
                <a:spcPts val="0"/>
              </a:spcBef>
              <a:spcAft>
                <a:spcPts val="600"/>
              </a:spcAft>
              <a:buClrTx/>
              <a:buSzTx/>
              <a:buFontTx/>
              <a:buNone/>
              <a:tabLst/>
              <a:defRPr/>
            </a:pPr>
            <a:r>
              <a:rPr kumimoji="0" lang="ja-JP" altLang="ja-JP" sz="14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rPr>
              <a:t>１．【書誌情報】が提供する時代的背景と地理的な情報を考慮する。</a:t>
            </a:r>
          </a:p>
          <a:p>
            <a:pPr marL="0" marR="0" lvl="0" indent="0" algn="just" defTabSz="457189" rtl="0" eaLnBrk="1" fontAlgn="auto" latinLnBrk="0" hangingPunct="1">
              <a:lnSpc>
                <a:spcPct val="100000"/>
              </a:lnSpc>
              <a:spcBef>
                <a:spcPts val="0"/>
              </a:spcBef>
              <a:spcAft>
                <a:spcPts val="600"/>
              </a:spcAft>
              <a:buClrTx/>
              <a:buSzTx/>
              <a:buFontTx/>
              <a:buNone/>
              <a:tabLst/>
              <a:defRPr/>
            </a:pPr>
            <a:r>
              <a:rPr kumimoji="0" lang="ja-JP" altLang="ja-JP" sz="14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rPr>
              <a:t>２．元の文章の意味を変更しない。</a:t>
            </a:r>
          </a:p>
          <a:p>
            <a:pPr marL="0" marR="0" lvl="0" indent="0" algn="just" defTabSz="457189" rtl="0" eaLnBrk="1" fontAlgn="auto" latinLnBrk="0" hangingPunct="1">
              <a:lnSpc>
                <a:spcPct val="100000"/>
              </a:lnSpc>
              <a:spcBef>
                <a:spcPts val="0"/>
              </a:spcBef>
              <a:spcAft>
                <a:spcPts val="600"/>
              </a:spcAft>
              <a:buClrTx/>
              <a:buSzTx/>
              <a:buFontTx/>
              <a:buNone/>
              <a:tabLst/>
              <a:defRPr/>
            </a:pPr>
            <a:r>
              <a:rPr kumimoji="0" lang="ja-JP" altLang="ja-JP" sz="14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rPr>
              <a:t>３．できるだけ元の文章で使っている言葉を使う。</a:t>
            </a:r>
          </a:p>
          <a:p>
            <a:pPr marL="0" marR="0" lvl="0" indent="0" algn="just" defTabSz="457189" rtl="0" eaLnBrk="1" fontAlgn="auto" latinLnBrk="0" hangingPunct="1">
              <a:lnSpc>
                <a:spcPct val="100000"/>
              </a:lnSpc>
              <a:spcBef>
                <a:spcPts val="0"/>
              </a:spcBef>
              <a:spcAft>
                <a:spcPts val="600"/>
              </a:spcAft>
              <a:buClrTx/>
              <a:buSzTx/>
              <a:buFontTx/>
              <a:buNone/>
              <a:tabLst/>
              <a:defRPr/>
            </a:pPr>
            <a:r>
              <a:rPr kumimoji="0" lang="ja-JP" altLang="ja-JP" sz="14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rPr>
              <a:t>４．文章の区切りは元の文章の句読点に従う。</a:t>
            </a:r>
          </a:p>
          <a:p>
            <a:pPr marL="0" marR="0" lvl="0" indent="0" algn="just" defTabSz="457189" rtl="0" eaLnBrk="1" fontAlgn="auto" latinLnBrk="0" hangingPunct="1">
              <a:lnSpc>
                <a:spcPct val="100000"/>
              </a:lnSpc>
              <a:spcBef>
                <a:spcPts val="0"/>
              </a:spcBef>
              <a:spcAft>
                <a:spcPts val="600"/>
              </a:spcAft>
              <a:buClrTx/>
              <a:buSzTx/>
              <a:buFontTx/>
              <a:buNone/>
              <a:tabLst/>
              <a:defRPr/>
            </a:pPr>
            <a:r>
              <a:rPr kumimoji="0" lang="ja-JP" altLang="ja-JP" sz="14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rPr>
              <a:t>５．文脈が不明瞭な場合、翻訳文中に主語述語等を補足する。</a:t>
            </a:r>
          </a:p>
          <a:p>
            <a:pPr marL="0" marR="0" lvl="0" indent="0" algn="just" defTabSz="457189" rtl="0" eaLnBrk="1" fontAlgn="auto" latinLnBrk="0" hangingPunct="1">
              <a:lnSpc>
                <a:spcPct val="100000"/>
              </a:lnSpc>
              <a:spcBef>
                <a:spcPts val="0"/>
              </a:spcBef>
              <a:spcAft>
                <a:spcPts val="600"/>
              </a:spcAft>
              <a:buClrTx/>
              <a:buSzTx/>
              <a:buFontTx/>
              <a:buNone/>
              <a:tabLst/>
              <a:defRPr/>
            </a:pPr>
            <a:endParaRPr kumimoji="0" lang="en-US" altLang="ja-JP" sz="7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just" defTabSz="457189" rtl="0" eaLnBrk="1" fontAlgn="auto" latinLnBrk="0" hangingPunct="1">
              <a:lnSpc>
                <a:spcPct val="100000"/>
              </a:lnSpc>
              <a:spcBef>
                <a:spcPts val="0"/>
              </a:spcBef>
              <a:spcAft>
                <a:spcPts val="600"/>
              </a:spcAft>
              <a:buClrTx/>
              <a:buSzTx/>
              <a:buFontTx/>
              <a:buNone/>
              <a:tabLst/>
              <a:defRPr/>
            </a:pPr>
            <a:r>
              <a:rPr kumimoji="0" lang="ja-JP" altLang="ja-JP" sz="14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rPr>
              <a:t>【出力形式】 </a:t>
            </a:r>
          </a:p>
          <a:p>
            <a:pPr marL="0" marR="0" lvl="0" indent="0" algn="just" defTabSz="457189" rtl="0" eaLnBrk="1" fontAlgn="auto" latinLnBrk="0" hangingPunct="1">
              <a:lnSpc>
                <a:spcPct val="100000"/>
              </a:lnSpc>
              <a:spcBef>
                <a:spcPts val="0"/>
              </a:spcBef>
              <a:spcAft>
                <a:spcPts val="600"/>
              </a:spcAft>
              <a:buClrTx/>
              <a:buSzTx/>
              <a:buFontTx/>
              <a:buNone/>
              <a:tabLst/>
              <a:defRPr/>
            </a:pPr>
            <a:r>
              <a:rPr kumimoji="0" lang="ja-JP" altLang="ja-JP" sz="14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rPr>
              <a:t>翻訳を以下の形式で提示してください：</a:t>
            </a:r>
          </a:p>
          <a:p>
            <a:pPr marL="0" marR="0" lvl="0" indent="0" algn="just" defTabSz="457189" rtl="0" eaLnBrk="1" fontAlgn="auto" latinLnBrk="0" hangingPunct="1">
              <a:lnSpc>
                <a:spcPct val="100000"/>
              </a:lnSpc>
              <a:spcBef>
                <a:spcPts val="0"/>
              </a:spcBef>
              <a:spcAft>
                <a:spcPts val="600"/>
              </a:spcAft>
              <a:buClrTx/>
              <a:buSzTx/>
              <a:buFontTx/>
              <a:buNone/>
              <a:tabLst/>
              <a:defRPr/>
            </a:pPr>
            <a:r>
              <a:rPr kumimoji="0" lang="en-US" altLang="ja-JP" sz="14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rPr>
              <a:t>&lt;translation&gt; [</a:t>
            </a:r>
            <a:r>
              <a:rPr kumimoji="0" lang="ja-JP" altLang="ja-JP" sz="14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rPr>
              <a:t>現代日本語での翻訳をここに記載してください</a:t>
            </a:r>
            <a:r>
              <a:rPr kumimoji="0" lang="en-US" altLang="ja-JP" sz="1400" b="0" i="0" u="none" strike="noStrike" kern="10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Times New Roman" panose="02020603050405020304" pitchFamily="18" charset="0"/>
              </a:rPr>
              <a:t>] &lt;/translation&gt;</a:t>
            </a:r>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p:txBody>
          <a:bodyPr/>
          <a:lstStyle/>
          <a:p>
            <a:fld id="{00000000-1234-1234-1234-123412341234}" type="slidenum">
              <a:rPr lang="en-US" smtClean="0"/>
              <a:pPr/>
              <a:t>43</a:t>
            </a:fld>
            <a:r>
              <a:rPr lang="en-US" dirty="0"/>
              <a:t>/43</a:t>
            </a:r>
          </a:p>
        </p:txBody>
      </p:sp>
    </p:spTree>
    <p:extLst>
      <p:ext uri="{BB962C8B-B14F-4D97-AF65-F5344CB8AC3E}">
        <p14:creationId xmlns:p14="http://schemas.microsoft.com/office/powerpoint/2010/main" val="359840524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descr="グラフ, 棒グラフ, ヒストグラム&#10;&#10;自動的に生成された説明">
            <a:extLst>
              <a:ext uri="{FF2B5EF4-FFF2-40B4-BE49-F238E27FC236}">
                <a16:creationId xmlns:a16="http://schemas.microsoft.com/office/drawing/2014/main" id="{8C7B6CA9-2261-4AC7-977F-43FB322A00C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 y="1"/>
            <a:ext cx="12192152" cy="6857999"/>
          </a:xfrm>
          <a:prstGeom prst="rect">
            <a:avLst/>
          </a:prstGeom>
        </p:spPr>
      </p:pic>
    </p:spTree>
    <p:extLst>
      <p:ext uri="{BB962C8B-B14F-4D97-AF65-F5344CB8AC3E}">
        <p14:creationId xmlns:p14="http://schemas.microsoft.com/office/powerpoint/2010/main" val="16512897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zh-TW" altLang="en-US" dirty="0"/>
              <a:t>３．調査環境</a:t>
            </a:r>
            <a:endParaRPr lang="ja-JP" altLang="en-US" dirty="0"/>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893316"/>
            <a:ext cx="11435166" cy="5709255"/>
          </a:xfrm>
        </p:spPr>
        <p:txBody>
          <a:bodyPr/>
          <a:lstStyle/>
          <a:p>
            <a:pPr marL="342900" marR="0" lvl="0" indent="-342900" algn="l" defTabSz="457189" rtl="0" eaLnBrk="1" fontAlgn="auto" latinLnBrk="0" hangingPunct="1">
              <a:lnSpc>
                <a:spcPct val="100000"/>
              </a:lnSpc>
              <a:spcBef>
                <a:spcPct val="0"/>
              </a:spcBef>
              <a:spcAft>
                <a:spcPts val="600"/>
              </a:spcAft>
              <a:buClrTx/>
              <a:buSzTx/>
              <a:buFontTx/>
              <a:buAutoNum type="alphaUcPeriod"/>
              <a:tabLst/>
              <a:defRPr/>
            </a:pP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調査環境</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0" marR="0" lvl="0" indent="0" algn="l" defTabSz="457189" rtl="0" eaLnBrk="1" fontAlgn="auto" latinLnBrk="0" hangingPunct="1">
              <a:lnSpc>
                <a:spcPct val="100000"/>
              </a:lnSpc>
              <a:spcBef>
                <a:spcPct val="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・本調査では、貴館が用意した環境に</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API</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で</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を呼び込み、テストデータ（古文書テキストデータ）を現代語訳した。</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0" marR="0" lvl="0" indent="0" algn="l" defTabSz="457189" rtl="0" eaLnBrk="1" fontAlgn="auto" latinLnBrk="0" hangingPunct="1">
              <a:lnSpc>
                <a:spcPct val="100000"/>
              </a:lnSpc>
              <a:spcBef>
                <a:spcPct val="0"/>
              </a:spcBef>
              <a:spcAft>
                <a:spcPts val="600"/>
              </a:spcAft>
              <a:buClrTx/>
              <a:buSzTx/>
              <a:buFontTx/>
              <a:buNone/>
              <a:tabLst/>
              <a:defRPr/>
            </a:pPr>
            <a:r>
              <a:rPr kumimoji="0" lang="ja-JP" altLang="en-US" sz="1200" b="0" i="0" u="none" strike="noStrike" kern="1200" cap="none" spc="0" normalizeH="0" baseline="0" noProof="0" dirty="0">
                <a:ln>
                  <a:noFill/>
                </a:ln>
                <a:solidFill>
                  <a:srgbClr val="000000"/>
                </a:solidFill>
                <a:effectLst/>
                <a:uLnTx/>
                <a:uFillTx/>
                <a:latin typeface="游ゴシック"/>
                <a:ea typeface="游ゴシック"/>
                <a:cs typeface="+mn-cs"/>
              </a:rPr>
              <a:t>　　　　＊当社は、貴館が行った</a:t>
            </a:r>
            <a:r>
              <a:rPr kumimoji="0" lang="en-US" altLang="ja-JP" sz="12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200" b="0" i="0" u="none" strike="noStrike" kern="1200" cap="none" spc="0" normalizeH="0" baseline="0" noProof="0" dirty="0">
                <a:ln>
                  <a:noFill/>
                </a:ln>
                <a:solidFill>
                  <a:srgbClr val="000000"/>
                </a:solidFill>
                <a:effectLst/>
                <a:uLnTx/>
                <a:uFillTx/>
                <a:latin typeface="游ゴシック"/>
                <a:ea typeface="游ゴシック"/>
                <a:cs typeface="+mn-cs"/>
              </a:rPr>
              <a:t>での現代語訳の結果を受け取り、その傾向等を分析。</a:t>
            </a:r>
            <a:endParaRPr kumimoji="0" lang="en-US" altLang="ja-JP" sz="1200" b="0" i="0" u="none" strike="noStrike" kern="1200" cap="none" spc="0" normalizeH="0" baseline="0" noProof="0" dirty="0">
              <a:ln>
                <a:noFill/>
              </a:ln>
              <a:solidFill>
                <a:srgbClr val="000000"/>
              </a:solidFill>
              <a:effectLst/>
              <a:uLnTx/>
              <a:uFillTx/>
              <a:latin typeface="游ゴシック"/>
              <a:ea typeface="游ゴシック"/>
              <a:cs typeface="+mn-cs"/>
            </a:endParaRPr>
          </a:p>
          <a:p>
            <a:pPr marL="0" marR="0" lvl="0" indent="0" algn="l" defTabSz="457189" rtl="0" eaLnBrk="1" fontAlgn="auto" latinLnBrk="0" hangingPunct="1">
              <a:lnSpc>
                <a:spcPct val="100000"/>
              </a:lnSpc>
              <a:spcBef>
                <a:spcPct val="0"/>
              </a:spcBef>
              <a:spcAft>
                <a:spcPts val="0"/>
              </a:spcAft>
              <a:buClrTx/>
              <a:buSzTx/>
              <a:buFontTx/>
              <a:buNone/>
              <a:tabLst/>
              <a:defRPr/>
            </a:pPr>
            <a:endParaRPr kumimoji="0" lang="en-US" altLang="ja-JP"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．プロンプト設定</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（プロンプトの詳細は本報告末尾</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Appendix</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３参照）</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0" marR="0" lvl="0" indent="0" algn="l" defTabSz="457189" rtl="0" eaLnBrk="1" fontAlgn="auto" latinLnBrk="0" hangingPunct="1">
              <a:lnSpc>
                <a:spcPct val="100000"/>
              </a:lnSpc>
              <a:spcBef>
                <a:spcPct val="0"/>
              </a:spcBef>
              <a:spcAft>
                <a:spcPts val="60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・本調査は「</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比較検証」、「ハルシネーション比較検証」ともに、プロンプトを設定して現代語訳を行った。</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0" marR="0" lvl="0" indent="0" algn="l" defTabSz="457189" rtl="0" eaLnBrk="1" fontAlgn="auto" latinLnBrk="0" hangingPunct="1">
              <a:lnSpc>
                <a:spcPct val="100000"/>
              </a:lnSpc>
              <a:spcBef>
                <a:spcPct val="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詳細は以下の通り。</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0" marR="0" lvl="0" indent="0" algn="l" defTabSz="457189" rtl="0" eaLnBrk="1" fontAlgn="auto" latinLnBrk="0" hangingPunct="1">
              <a:lnSpc>
                <a:spcPct val="100000"/>
              </a:lnSpc>
              <a:spcBef>
                <a:spcPct val="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① 文脈設定</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0" marR="0" lvl="0" indent="0" algn="l" defTabSz="457189" rtl="0" eaLnBrk="1" fontAlgn="auto" latinLnBrk="0" hangingPunct="1">
              <a:lnSpc>
                <a:spcPct val="100000"/>
              </a:lnSpc>
              <a:spcBef>
                <a:spcPct val="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・日本の歴史的文書（古文書）の専門家</a:t>
            </a:r>
            <a:endParaRPr kumimoji="0" lang="en-US" altLang="ja-JP"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0" marR="0" lvl="0" indent="0" algn="l" defTabSz="457189" rtl="0" eaLnBrk="1" fontAlgn="auto" latinLnBrk="0" hangingPunct="1">
              <a:lnSpc>
                <a:spcPct val="100000"/>
              </a:lnSpc>
              <a:spcBef>
                <a:spcPct val="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② 書誌情報</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0" marR="0" lvl="0" indent="0" algn="l" defTabSz="457189" rtl="0" eaLnBrk="1" fontAlgn="auto" latinLnBrk="0" hangingPunct="1">
              <a:lnSpc>
                <a:spcPct val="100000"/>
              </a:lnSpc>
              <a:spcBef>
                <a:spcPct val="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・「作成された年代」、「所蔵者」、「文書群」を踏まえて現代語訳を生成させる。</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0" marR="0" lvl="0" indent="0" algn="l" defTabSz="457189" rtl="0" eaLnBrk="1" fontAlgn="auto" latinLnBrk="0" hangingPunct="1">
              <a:lnSpc>
                <a:spcPct val="100000"/>
              </a:lnSpc>
              <a:spcBef>
                <a:spcPct val="0"/>
              </a:spcBef>
              <a:spcAft>
                <a:spcPts val="600"/>
              </a:spcAft>
              <a:buClrTx/>
              <a:buSzTx/>
              <a:buFontTx/>
              <a:buNone/>
              <a:tabLst/>
              <a:defRPr/>
            </a:pPr>
            <a:r>
              <a:rPr kumimoji="0" lang="ja-JP" altLang="en-US" sz="1200" b="0" i="0" u="none" strike="noStrike" kern="1200" cap="none" spc="0" normalizeH="0" baseline="0" noProof="0" dirty="0">
                <a:ln>
                  <a:noFill/>
                </a:ln>
                <a:solidFill>
                  <a:srgbClr val="000000"/>
                </a:solidFill>
                <a:effectLst/>
                <a:uLnTx/>
                <a:uFillTx/>
                <a:latin typeface="游ゴシック"/>
                <a:ea typeface="游ゴシック"/>
                <a:cs typeface="+mn-cs"/>
              </a:rPr>
              <a:t>　　　　　　＊書誌情報例（テキストデータ近世</a:t>
            </a:r>
            <a:r>
              <a:rPr kumimoji="0" lang="en-US" altLang="ja-JP" sz="1200" b="0" i="0" u="none" strike="noStrike" kern="1200" cap="none" spc="0" normalizeH="0" baseline="0" noProof="0" dirty="0">
                <a:ln>
                  <a:noFill/>
                </a:ln>
                <a:solidFill>
                  <a:srgbClr val="000000"/>
                </a:solidFill>
                <a:effectLst/>
                <a:uLnTx/>
                <a:uFillTx/>
                <a:latin typeface="游ゴシック"/>
                <a:ea typeface="游ゴシック"/>
                <a:cs typeface="+mn-cs"/>
              </a:rPr>
              <a:t>04</a:t>
            </a:r>
            <a:r>
              <a:rPr kumimoji="0" lang="ja-JP" altLang="en-US" sz="1200" b="0" i="0" u="none" strike="noStrike" kern="1200" cap="none" spc="0" normalizeH="0" baseline="0" noProof="0" dirty="0">
                <a:ln>
                  <a:noFill/>
                </a:ln>
                <a:solidFill>
                  <a:srgbClr val="000000"/>
                </a:solidFill>
                <a:effectLst/>
                <a:uLnTx/>
                <a:uFillTx/>
                <a:latin typeface="游ゴシック"/>
                <a:ea typeface="游ゴシック"/>
                <a:cs typeface="+mn-cs"/>
              </a:rPr>
              <a:t>）</a:t>
            </a:r>
            <a:endParaRPr kumimoji="0" lang="en-US" altLang="ja-JP" sz="1200" b="0" i="0" u="none" strike="noStrike" kern="1200" cap="none" spc="0" normalizeH="0" baseline="0" noProof="0" dirty="0">
              <a:ln>
                <a:noFill/>
              </a:ln>
              <a:solidFill>
                <a:srgbClr val="000000"/>
              </a:solidFill>
              <a:effectLst/>
              <a:uLnTx/>
              <a:uFillTx/>
              <a:latin typeface="游ゴシック"/>
              <a:ea typeface="游ゴシック"/>
              <a:cs typeface="+mn-cs"/>
            </a:endParaRPr>
          </a:p>
          <a:p>
            <a:pPr marL="0" marR="0" lvl="0" indent="0" algn="l" defTabSz="457189" rtl="0" eaLnBrk="1" fontAlgn="auto" latinLnBrk="0" hangingPunct="1">
              <a:lnSpc>
                <a:spcPct val="100000"/>
              </a:lnSpc>
              <a:spcBef>
                <a:spcPct val="0"/>
              </a:spcBef>
              <a:spcAft>
                <a:spcPts val="600"/>
              </a:spcAft>
              <a:buClrTx/>
              <a:buSzTx/>
              <a:buFontTx/>
              <a:buNone/>
              <a:tabLst/>
              <a:defRPr/>
            </a:pPr>
            <a:r>
              <a:rPr kumimoji="0" lang="ja-JP" altLang="en-US" sz="1200" b="0" i="0" u="none" strike="noStrike" kern="1200" cap="none" spc="0" normalizeH="0" baseline="0" noProof="0" dirty="0">
                <a:ln>
                  <a:noFill/>
                </a:ln>
                <a:solidFill>
                  <a:srgbClr val="000000"/>
                </a:solidFill>
                <a:effectLst/>
                <a:uLnTx/>
                <a:uFillTx/>
                <a:latin typeface="游ゴシック"/>
                <a:ea typeface="游ゴシック"/>
                <a:cs typeface="+mn-cs"/>
              </a:rPr>
              <a:t>　　　　　　　　「近世作成された年代」：</a:t>
            </a:r>
            <a:r>
              <a:rPr kumimoji="0" lang="en-US" altLang="ja-JP" sz="1200" b="0" i="0" u="none" strike="noStrike" kern="1200" cap="none" spc="0" normalizeH="0" baseline="0" noProof="0" dirty="0">
                <a:ln>
                  <a:noFill/>
                </a:ln>
                <a:solidFill>
                  <a:srgbClr val="000000"/>
                </a:solidFill>
                <a:effectLst/>
                <a:uLnTx/>
                <a:uFillTx/>
                <a:latin typeface="游ゴシック"/>
                <a:ea typeface="游ゴシック"/>
                <a:cs typeface="+mn-cs"/>
              </a:rPr>
              <a:t>17</a:t>
            </a:r>
            <a:r>
              <a:rPr kumimoji="0" lang="ja-JP" altLang="en-US" sz="1200" b="0" i="0" u="none" strike="noStrike" kern="1200" cap="none" spc="0" normalizeH="0" baseline="0" noProof="0" dirty="0">
                <a:ln>
                  <a:noFill/>
                </a:ln>
                <a:solidFill>
                  <a:srgbClr val="000000"/>
                </a:solidFill>
                <a:effectLst/>
                <a:uLnTx/>
                <a:uFillTx/>
                <a:latin typeface="游ゴシック"/>
                <a:ea typeface="游ゴシック"/>
                <a:cs typeface="+mn-cs"/>
              </a:rPr>
              <a:t>世紀後半、「所蔵者」：東京都、「文書群」：髙家文書</a:t>
            </a:r>
            <a:endParaRPr kumimoji="0" lang="en-US" altLang="ja-JP"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0" marR="0" lvl="0" indent="0" algn="l" defTabSz="457189" rtl="0" eaLnBrk="1" fontAlgn="auto" latinLnBrk="0" hangingPunct="1">
              <a:lnSpc>
                <a:spcPct val="100000"/>
              </a:lnSpc>
              <a:spcBef>
                <a:spcPct val="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③ 古文書特有表記の設定</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0" marR="0" lvl="0" indent="0" algn="l" defTabSz="457189" rtl="0" eaLnBrk="1" fontAlgn="auto" latinLnBrk="0" hangingPunct="1">
              <a:lnSpc>
                <a:spcPct val="100000"/>
              </a:lnSpc>
              <a:spcBef>
                <a:spcPct val="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・近世古文書に頻出する以下を設定。</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0" marR="0" lvl="0" indent="0" algn="l" defTabSz="457189" rtl="0" eaLnBrk="1" fontAlgn="auto" latinLnBrk="0" hangingPunct="1">
              <a:lnSpc>
                <a:spcPct val="100000"/>
              </a:lnSpc>
              <a:spcBef>
                <a:spcPct val="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助詞として用いる変体仮名等の例示</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0" marR="0" lvl="0" indent="0" algn="l" defTabSz="457189" rtl="0" eaLnBrk="1" fontAlgn="auto" latinLnBrk="0" hangingPunct="1">
              <a:lnSpc>
                <a:spcPct val="100000"/>
              </a:lnSpc>
              <a:spcBef>
                <a:spcPct val="0"/>
              </a:spcBef>
              <a:spcAft>
                <a:spcPts val="0"/>
              </a:spcAft>
              <a:buClrTx/>
              <a:buSzTx/>
              <a:buFontTx/>
              <a:buNone/>
              <a:tabLst/>
              <a:defRPr/>
            </a:pPr>
            <a:r>
              <a:rPr kumimoji="0" lang="ja-JP" altLang="en-US" sz="1200" b="0" i="0" u="none" strike="noStrike" kern="1200" cap="none" spc="0" normalizeH="0" baseline="0" noProof="0" dirty="0">
                <a:ln>
                  <a:noFill/>
                </a:ln>
                <a:solidFill>
                  <a:srgbClr val="000000"/>
                </a:solidFill>
                <a:effectLst/>
                <a:uLnTx/>
                <a:uFillTx/>
                <a:latin typeface="游ゴシック"/>
                <a:ea typeface="游ゴシック"/>
                <a:cs typeface="+mn-cs"/>
              </a:rPr>
              <a:t>　　　　　　　・「者」 → 「は」、「而」 → 「て」、「江」 →「へ」、「茂」→「も」、「与」→「と」、「之」→「の」。</a:t>
            </a:r>
          </a:p>
          <a:p>
            <a:pPr marL="0" marR="0" lvl="0" indent="0" algn="l" defTabSz="457189" rtl="0" eaLnBrk="1" fontAlgn="auto" latinLnBrk="0" hangingPunct="1">
              <a:lnSpc>
                <a:spcPct val="100000"/>
              </a:lnSpc>
              <a:spcBef>
                <a:spcPct val="0"/>
              </a:spcBef>
              <a:spcAft>
                <a:spcPts val="0"/>
              </a:spcAft>
              <a:buClrTx/>
              <a:buSzTx/>
              <a:buFontTx/>
              <a:buNone/>
              <a:tabLst/>
              <a:defRPr/>
            </a:pPr>
            <a:r>
              <a:rPr kumimoji="0" lang="ja-JP" altLang="en-US" sz="1200" b="0" i="0" u="none" strike="noStrike" kern="1200" cap="none" spc="0" normalizeH="0" baseline="0" noProof="0" dirty="0">
                <a:ln>
                  <a:noFill/>
                </a:ln>
                <a:solidFill>
                  <a:srgbClr val="000000"/>
                </a:solidFill>
                <a:effectLst/>
                <a:uLnTx/>
                <a:uFillTx/>
                <a:latin typeface="游ゴシック"/>
                <a:ea typeface="游ゴシック"/>
                <a:cs typeface="+mn-cs"/>
              </a:rPr>
              <a:t>　　　　　　　・「ゟ」→「より」、「ヿ」→「コト」、「乄」→「シテ」。</a:t>
            </a:r>
          </a:p>
          <a:p>
            <a:pPr marL="0" marR="0" lvl="0" indent="0" algn="l" defTabSz="457189" rtl="0" eaLnBrk="1" fontAlgn="auto" latinLnBrk="0" hangingPunct="1">
              <a:lnSpc>
                <a:spcPct val="100000"/>
              </a:lnSpc>
              <a:spcBef>
                <a:spcPct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その他以下を凡例としてプロンプトに記載。</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0" marR="0" lvl="0" indent="0" algn="l" defTabSz="457189" rtl="0" eaLnBrk="1" fontAlgn="auto" latinLnBrk="0" hangingPunct="1">
              <a:lnSpc>
                <a:spcPct val="100000"/>
              </a:lnSpc>
              <a:spcBef>
                <a:spcPct val="0"/>
              </a:spcBef>
              <a:spcAft>
                <a:spcPts val="0"/>
              </a:spcAft>
              <a:buClrTx/>
              <a:buSzTx/>
              <a:buFontTx/>
              <a:buNone/>
              <a:tabLst/>
              <a:defRPr/>
            </a:pPr>
            <a:r>
              <a:rPr kumimoji="0" lang="ja-JP" altLang="en-US" sz="1200" b="0" i="0" u="none" strike="noStrike" kern="1200" cap="none" spc="0" normalizeH="0" baseline="0" noProof="0" dirty="0">
                <a:ln>
                  <a:noFill/>
                </a:ln>
                <a:solidFill>
                  <a:srgbClr val="000000"/>
                </a:solidFill>
                <a:effectLst/>
                <a:uLnTx/>
                <a:uFillTx/>
                <a:latin typeface="游ゴシック"/>
                <a:ea typeface="游ゴシック"/>
                <a:cs typeface="+mn-cs"/>
              </a:rPr>
              <a:t>　　　　　　　・「／＼」 、「〳〵」は直前の単語を繰り返す</a:t>
            </a:r>
            <a:endParaRPr kumimoji="0" lang="en-US" altLang="ja-JP" sz="1200" b="0" i="0" u="none" strike="noStrike" kern="1200" cap="none" spc="0" normalizeH="0" baseline="0" noProof="0" dirty="0">
              <a:ln>
                <a:noFill/>
              </a:ln>
              <a:solidFill>
                <a:srgbClr val="000000"/>
              </a:solidFill>
              <a:effectLst/>
              <a:uLnTx/>
              <a:uFillTx/>
              <a:latin typeface="游ゴシック"/>
              <a:ea typeface="游ゴシック"/>
              <a:cs typeface="+mn-cs"/>
            </a:endParaRPr>
          </a:p>
          <a:p>
            <a:pPr marL="0" marR="0" lvl="0" indent="0" algn="l" defTabSz="457189" rtl="0" eaLnBrk="1" fontAlgn="auto" latinLnBrk="0" hangingPunct="1">
              <a:lnSpc>
                <a:spcPct val="100000"/>
              </a:lnSpc>
              <a:spcBef>
                <a:spcPct val="0"/>
              </a:spcBef>
              <a:spcAft>
                <a:spcPts val="0"/>
              </a:spcAft>
              <a:buClrTx/>
              <a:buSzTx/>
              <a:buFontTx/>
              <a:buNone/>
              <a:tabLst/>
              <a:defRPr/>
            </a:pPr>
            <a:r>
              <a:rPr kumimoji="0" lang="ja-JP" altLang="en-US" sz="12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200" b="0" i="0" u="none" strike="noStrike" kern="1200" cap="none" spc="0" normalizeH="0" baseline="0" noProof="0" dirty="0">
                <a:ln>
                  <a:noFill/>
                </a:ln>
                <a:solidFill>
                  <a:srgbClr val="000000"/>
                </a:solidFill>
                <a:effectLst/>
                <a:uLnTx/>
                <a:uFillTx/>
                <a:latin typeface="游ゴシック"/>
                <a:ea typeface="游ゴシック"/>
                <a:cs typeface="+mn-cs"/>
              </a:rPr>
              <a:t>〈XXX〉</a:t>
            </a:r>
            <a:r>
              <a:rPr kumimoji="0" lang="ja-JP" altLang="en-US" sz="1200" b="0" i="0" u="none" strike="noStrike" kern="1200" cap="none" spc="0" normalizeH="0" baseline="0" noProof="0" dirty="0">
                <a:ln>
                  <a:noFill/>
                </a:ln>
                <a:solidFill>
                  <a:srgbClr val="000000"/>
                </a:solidFill>
                <a:effectLst/>
                <a:uLnTx/>
                <a:uFillTx/>
                <a:latin typeface="游ゴシック"/>
                <a:ea typeface="游ゴシック"/>
                <a:cs typeface="+mn-cs"/>
              </a:rPr>
              <a:t>」は直線の直前の言葉を補足説明する文章</a:t>
            </a:r>
          </a:p>
          <a:p>
            <a:pPr marL="0" marR="0" lvl="0" indent="0" algn="l" defTabSz="457189" rtl="0" eaLnBrk="1" fontAlgn="auto" latinLnBrk="0" hangingPunct="1">
              <a:lnSpc>
                <a:spcPct val="100000"/>
              </a:lnSpc>
              <a:spcBef>
                <a:spcPct val="0"/>
              </a:spcBef>
              <a:spcAft>
                <a:spcPts val="0"/>
              </a:spcAft>
              <a:buClrTx/>
              <a:buSzTx/>
              <a:buFontTx/>
              <a:buNone/>
              <a:tabLst/>
              <a:defRPr/>
            </a:pPr>
            <a:r>
              <a:rPr kumimoji="0" lang="ja-JP" altLang="en-US" sz="1200" b="0" i="0" u="none" strike="noStrike" kern="1200" cap="none" spc="0" normalizeH="0" baseline="0" noProof="0" dirty="0">
                <a:ln>
                  <a:noFill/>
                </a:ln>
                <a:solidFill>
                  <a:srgbClr val="000000"/>
                </a:solidFill>
                <a:effectLst/>
                <a:uLnTx/>
                <a:uFillTx/>
                <a:latin typeface="游ゴシック"/>
                <a:ea typeface="游ゴシック"/>
                <a:cs typeface="+mn-cs"/>
              </a:rPr>
              <a:t>　　　　　　　・「■」は判読不能・変換不能文字、「□」は欠損文字</a:t>
            </a:r>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a:xfrm>
            <a:off x="11269324" y="533195"/>
            <a:ext cx="521790" cy="215444"/>
          </a:xfrm>
        </p:spPr>
        <p:txBody>
          <a:bodyPr/>
          <a:lstStyle/>
          <a:p>
            <a:fld id="{00000000-1234-1234-1234-123412341234}" type="slidenum">
              <a:rPr lang="en-US" smtClean="0"/>
              <a:pPr/>
              <a:t>4</a:t>
            </a:fld>
            <a:r>
              <a:rPr lang="en-US" dirty="0"/>
              <a:t>/43</a:t>
            </a:r>
          </a:p>
        </p:txBody>
      </p:sp>
    </p:spTree>
    <p:extLst>
      <p:ext uri="{BB962C8B-B14F-4D97-AF65-F5344CB8AC3E}">
        <p14:creationId xmlns:p14="http://schemas.microsoft.com/office/powerpoint/2010/main" val="4263573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sz="2400" dirty="0"/>
              <a:t>３．調査環境</a:t>
            </a:r>
            <a:endParaRPr lang="ja-JP" altLang="en-US" dirty="0"/>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4924425"/>
          </a:xfrm>
        </p:spPr>
        <p:txBody>
          <a:bodyPr/>
          <a:lstStyle/>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B</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．プロンプト設定</a:t>
            </a:r>
          </a:p>
          <a:p>
            <a:pPr marL="0" marR="0" lvl="0" indent="0" algn="l" defTabSz="457189" rtl="0" eaLnBrk="1" fontAlgn="auto" latinLnBrk="0" hangingPunct="1">
              <a:lnSpc>
                <a:spcPct val="100000"/>
              </a:lnSpc>
              <a:spcBef>
                <a:spcPct val="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④ 現代語訳（正答）の定義</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0" marR="0" lvl="0" indent="0" algn="l" defTabSz="457189" rtl="0" eaLnBrk="1" fontAlgn="auto" latinLnBrk="0" hangingPunct="1">
              <a:lnSpc>
                <a:spcPct val="100000"/>
              </a:lnSpc>
              <a:spcBef>
                <a:spcPct val="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・原文の意味とニュアンスを忠実に再現した現代日本語を出力するように指示。</a:t>
            </a:r>
            <a:endParaRPr kumimoji="0" lang="en-US" altLang="ja-JP" sz="800" b="0" i="0" u="none" strike="noStrike" kern="1200" cap="none" spc="0" normalizeH="0" baseline="0" noProof="0" dirty="0">
              <a:ln>
                <a:noFill/>
              </a:ln>
              <a:solidFill>
                <a:srgbClr val="000000"/>
              </a:solidFill>
              <a:effectLst/>
              <a:uLnTx/>
              <a:uFillTx/>
              <a:latin typeface="游ゴシック"/>
              <a:ea typeface="游ゴシック"/>
              <a:cs typeface="+mn-cs"/>
            </a:endParaRPr>
          </a:p>
          <a:p>
            <a:pPr marL="895350" marR="0" lvl="0" indent="-895350" algn="l" defTabSz="457189" rtl="0" eaLnBrk="1" fontAlgn="auto" latinLnBrk="0" hangingPunct="1">
              <a:lnSpc>
                <a:spcPct val="100000"/>
              </a:lnSpc>
              <a:spcBef>
                <a:spcPct val="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・「元の文章の意味を変更しない」、「できるだけ元の文章で使っている言葉を使う」、「文章の区切りは元の文章の句読点に従う」を指示。</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895350" marR="0" lvl="0" indent="-895350" algn="l" defTabSz="457189" rtl="0" eaLnBrk="1" fontAlgn="auto" latinLnBrk="0" hangingPunct="1">
              <a:lnSpc>
                <a:spcPct val="100000"/>
              </a:lnSpc>
              <a:spcBef>
                <a:spcPct val="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・文脈が不明瞭な場合、適宜主語述語等を補足するよう指示。</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895350" marR="0" lvl="0" indent="-895350" algn="l" defTabSz="457189" rtl="0" eaLnBrk="1" fontAlgn="auto" latinLnBrk="0" hangingPunct="1">
              <a:lnSpc>
                <a:spcPct val="100000"/>
              </a:lnSpc>
              <a:spcBef>
                <a:spcPct val="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⑤ </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temperature</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設定</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895350" marR="0" lvl="0" indent="-895350" algn="l" defTabSz="457189" rtl="0" eaLnBrk="1" fontAlgn="auto" latinLnBrk="0" hangingPunct="1">
              <a:lnSpc>
                <a:spcPct val="100000"/>
              </a:lnSpc>
              <a:spcBef>
                <a:spcPct val="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・生成内容の幅を狭めるため、</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temperature</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を”</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0”</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設定した上で、現代語訳を生成。</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0" marR="0" lvl="0" indent="0" algn="l" defTabSz="457189" rtl="0" eaLnBrk="1" fontAlgn="auto" latinLnBrk="0" hangingPunct="1">
              <a:lnSpc>
                <a:spcPct val="100000"/>
              </a:lnSpc>
              <a:spcBef>
                <a:spcPct val="0"/>
              </a:spcBef>
              <a:spcAft>
                <a:spcPts val="600"/>
              </a:spcAft>
              <a:buClrTx/>
              <a:buSzTx/>
              <a:buFontTx/>
              <a:buNone/>
              <a:tabLst/>
              <a:defRPr/>
            </a:pP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C</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．検証の観点</a:t>
            </a:r>
          </a:p>
          <a:p>
            <a:pPr marL="0" marR="0" lvl="0" indent="0" algn="l" defTabSz="457189" rtl="0" eaLnBrk="1" fontAlgn="auto" latinLnBrk="0" hangingPunct="1">
              <a:lnSpc>
                <a:spcPct val="100000"/>
              </a:lnSpc>
              <a:spcBef>
                <a:spcPct val="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・生成された現代語訳の内容を検証するにあたり、以下２つの観点から検証を行った。</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0" marR="0" lvl="0" indent="0" algn="l" defTabSz="457189" rtl="0" eaLnBrk="1" fontAlgn="auto" latinLnBrk="0" hangingPunct="1">
              <a:lnSpc>
                <a:spcPct val="100000"/>
              </a:lnSpc>
              <a:spcBef>
                <a:spcPct val="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① 単語、用語</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0" marR="0" lvl="0" indent="0" algn="l" defTabSz="457189" rtl="0" eaLnBrk="1" fontAlgn="auto" latinLnBrk="0" hangingPunct="1">
              <a:lnSpc>
                <a:spcPct val="100000"/>
              </a:lnSpc>
              <a:spcBef>
                <a:spcPct val="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・古文書翻刻文にある言葉、慣用句、固有名詞等を現在使用する言葉に正しく翻訳できているか。</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0" marR="0" lvl="0" indent="0" algn="l" defTabSz="457189" rtl="0" eaLnBrk="1" fontAlgn="auto" latinLnBrk="0" hangingPunct="1">
              <a:lnSpc>
                <a:spcPct val="100000"/>
              </a:lnSpc>
              <a:spcBef>
                <a:spcPct val="0"/>
              </a:spcBef>
              <a:spcAft>
                <a:spcPts val="600"/>
              </a:spcAft>
              <a:buClrTx/>
              <a:buSzTx/>
              <a:buFontTx/>
              <a:buNone/>
              <a:tabLst/>
              <a:defRPr/>
            </a:pPr>
            <a:endParaRPr kumimoji="0" lang="en-US" altLang="ja-JP" sz="900" b="0" i="0" u="none" strike="noStrike" kern="1200" cap="none" spc="0" normalizeH="0" baseline="0" noProof="0" dirty="0">
              <a:ln>
                <a:noFill/>
              </a:ln>
              <a:solidFill>
                <a:srgbClr val="000000"/>
              </a:solidFill>
              <a:effectLst/>
              <a:uLnTx/>
              <a:uFillTx/>
              <a:latin typeface="游ゴシック"/>
              <a:ea typeface="游ゴシック"/>
              <a:cs typeface="+mn-cs"/>
            </a:endParaRPr>
          </a:p>
          <a:p>
            <a:pPr marL="0" marR="0" lvl="0" indent="0" algn="l" defTabSz="457189" rtl="0" eaLnBrk="1" fontAlgn="auto" latinLnBrk="0" hangingPunct="1">
              <a:lnSpc>
                <a:spcPct val="100000"/>
              </a:lnSpc>
              <a:spcBef>
                <a:spcPct val="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② 文脈</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0" marR="0" lvl="0" indent="0" algn="l" defTabSz="457189" rtl="0" eaLnBrk="1" fontAlgn="auto" latinLnBrk="0" hangingPunct="1">
              <a:lnSpc>
                <a:spcPct val="100000"/>
              </a:lnSpc>
              <a:spcBef>
                <a:spcPct val="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・文の単位で見た時、その文における主語述語等の関係、修飾関係が正しく展開できているか。</a:t>
            </a:r>
            <a:endParaRPr kumimoji="0" lang="en-US" altLang="ja-JP" sz="1400" b="0" i="0" u="none" strike="sngStrike" kern="1200" cap="none" spc="0" normalizeH="0" baseline="0" noProof="0" dirty="0">
              <a:ln>
                <a:noFill/>
              </a:ln>
              <a:solidFill>
                <a:srgbClr val="000000"/>
              </a:solidFill>
              <a:effectLst/>
              <a:uLnTx/>
              <a:uFillTx/>
              <a:latin typeface="游ゴシック"/>
              <a:ea typeface="游ゴシック"/>
              <a:cs typeface="+mn-cs"/>
            </a:endParaRPr>
          </a:p>
          <a:p>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a:xfrm>
            <a:off x="11269324" y="533195"/>
            <a:ext cx="521790" cy="215444"/>
          </a:xfrm>
        </p:spPr>
        <p:txBody>
          <a:bodyPr/>
          <a:lstStyle/>
          <a:p>
            <a:fld id="{00000000-1234-1234-1234-123412341234}" type="slidenum">
              <a:rPr lang="en-US" smtClean="0"/>
              <a:pPr/>
              <a:t>5</a:t>
            </a:fld>
            <a:r>
              <a:rPr lang="en-US" dirty="0"/>
              <a:t>/43</a:t>
            </a:r>
          </a:p>
        </p:txBody>
      </p:sp>
    </p:spTree>
    <p:extLst>
      <p:ext uri="{BB962C8B-B14F-4D97-AF65-F5344CB8AC3E}">
        <p14:creationId xmlns:p14="http://schemas.microsoft.com/office/powerpoint/2010/main" val="23618823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dirty="0"/>
              <a:t>３．結果</a:t>
            </a:r>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a:xfrm>
            <a:off x="11269324" y="533195"/>
            <a:ext cx="521790" cy="215444"/>
          </a:xfrm>
        </p:spPr>
        <p:txBody>
          <a:bodyPr/>
          <a:lstStyle/>
          <a:p>
            <a:fld id="{00000000-1234-1234-1234-123412341234}" type="slidenum">
              <a:rPr lang="en-US" smtClean="0"/>
              <a:pPr/>
              <a:t>6</a:t>
            </a:fld>
            <a:r>
              <a:rPr lang="en-US" dirty="0"/>
              <a:t>/43</a:t>
            </a:r>
          </a:p>
        </p:txBody>
      </p:sp>
      <p:sp>
        <p:nvSpPr>
          <p:cNvPr id="17" name="テキスト ボックス 31">
            <a:extLst>
              <a:ext uri="{FF2B5EF4-FFF2-40B4-BE49-F238E27FC236}">
                <a16:creationId xmlns:a16="http://schemas.microsoft.com/office/drawing/2014/main" id="{25BB8332-1FCC-2525-2778-0E7DC35D5270}"/>
              </a:ext>
            </a:extLst>
          </p:cNvPr>
          <p:cNvSpPr txBox="1">
            <a:spLocks noChangeArrowheads="1"/>
          </p:cNvSpPr>
          <p:nvPr/>
        </p:nvSpPr>
        <p:spPr bwMode="auto">
          <a:xfrm>
            <a:off x="378417" y="901849"/>
            <a:ext cx="6614885" cy="3293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kumimoji="1" sz="2400">
                <a:solidFill>
                  <a:schemeClr val="tx1"/>
                </a:solidFill>
                <a:latin typeface="MS UI Gothic" panose="020B0600070205080204" pitchFamily="50" charset="-128"/>
                <a:ea typeface="MS UI Gothic" panose="020B0600070205080204" pitchFamily="50" charset="-128"/>
              </a:defRPr>
            </a:lvl1pPr>
            <a:lvl2pPr marL="742950" indent="-285750">
              <a:spcBef>
                <a:spcPct val="20000"/>
              </a:spcBef>
              <a:defRPr kumimoji="1" sz="2400">
                <a:solidFill>
                  <a:schemeClr val="tx1"/>
                </a:solidFill>
                <a:latin typeface="MS UI Gothic" panose="020B0600070205080204" pitchFamily="50" charset="-128"/>
                <a:ea typeface="MS UI Gothic" panose="020B0600070205080204" pitchFamily="50" charset="-128"/>
              </a:defRPr>
            </a:lvl2pPr>
            <a:lvl3pPr marL="1143000" indent="-228600">
              <a:spcBef>
                <a:spcPct val="20000"/>
              </a:spcBef>
              <a:defRPr kumimoji="1" sz="2400">
                <a:solidFill>
                  <a:schemeClr val="tx1"/>
                </a:solidFill>
                <a:latin typeface="MS UI Gothic" panose="020B0600070205080204" pitchFamily="50" charset="-128"/>
                <a:ea typeface="MS UI Gothic" panose="020B0600070205080204" pitchFamily="50" charset="-128"/>
              </a:defRPr>
            </a:lvl3pPr>
            <a:lvl4pPr marL="1600200" indent="-228600">
              <a:spcBef>
                <a:spcPct val="20000"/>
              </a:spcBef>
              <a:defRPr kumimoji="1" sz="2400">
                <a:solidFill>
                  <a:schemeClr val="tx1"/>
                </a:solidFill>
                <a:latin typeface="MS UI Gothic" panose="020B0600070205080204" pitchFamily="50" charset="-128"/>
                <a:ea typeface="MS UI Gothic" panose="020B0600070205080204" pitchFamily="50" charset="-128"/>
              </a:defRPr>
            </a:lvl4pPr>
            <a:lvl5pPr marL="2057400" indent="-228600">
              <a:spcBef>
                <a:spcPct val="20000"/>
              </a:spcBef>
              <a:defRPr kumimoji="1" sz="2400">
                <a:solidFill>
                  <a:schemeClr val="tx1"/>
                </a:solidFill>
                <a:latin typeface="MS UI Gothic" panose="020B0600070205080204" pitchFamily="50" charset="-128"/>
                <a:ea typeface="MS UI Gothic" panose="020B0600070205080204" pitchFamily="50" charset="-128"/>
              </a:defRPr>
            </a:lvl5pPr>
            <a:lvl6pPr marL="2514600" indent="-228600" eaLnBrk="0" fontAlgn="base" hangingPunct="0">
              <a:spcBef>
                <a:spcPct val="20000"/>
              </a:spcBef>
              <a:spcAft>
                <a:spcPct val="0"/>
              </a:spcAft>
              <a:defRPr kumimoji="1" sz="2400">
                <a:solidFill>
                  <a:schemeClr val="tx1"/>
                </a:solidFill>
                <a:latin typeface="MS UI Gothic" panose="020B0600070205080204" pitchFamily="50" charset="-128"/>
                <a:ea typeface="MS UI Gothic" panose="020B0600070205080204" pitchFamily="50" charset="-128"/>
              </a:defRPr>
            </a:lvl6pPr>
            <a:lvl7pPr marL="2971800" indent="-228600" eaLnBrk="0" fontAlgn="base" hangingPunct="0">
              <a:spcBef>
                <a:spcPct val="20000"/>
              </a:spcBef>
              <a:spcAft>
                <a:spcPct val="0"/>
              </a:spcAft>
              <a:defRPr kumimoji="1" sz="2400">
                <a:solidFill>
                  <a:schemeClr val="tx1"/>
                </a:solidFill>
                <a:latin typeface="MS UI Gothic" panose="020B0600070205080204" pitchFamily="50" charset="-128"/>
                <a:ea typeface="MS UI Gothic" panose="020B0600070205080204" pitchFamily="50" charset="-128"/>
              </a:defRPr>
            </a:lvl7pPr>
            <a:lvl8pPr marL="3429000" indent="-228600" eaLnBrk="0" fontAlgn="base" hangingPunct="0">
              <a:spcBef>
                <a:spcPct val="20000"/>
              </a:spcBef>
              <a:spcAft>
                <a:spcPct val="0"/>
              </a:spcAft>
              <a:defRPr kumimoji="1" sz="2400">
                <a:solidFill>
                  <a:schemeClr val="tx1"/>
                </a:solidFill>
                <a:latin typeface="MS UI Gothic" panose="020B0600070205080204" pitchFamily="50" charset="-128"/>
                <a:ea typeface="MS UI Gothic" panose="020B0600070205080204" pitchFamily="50" charset="-128"/>
              </a:defRPr>
            </a:lvl8pPr>
            <a:lvl9pPr marL="3886200" indent="-228600" eaLnBrk="0" fontAlgn="base" hangingPunct="0">
              <a:spcBef>
                <a:spcPct val="20000"/>
              </a:spcBef>
              <a:spcAft>
                <a:spcPct val="0"/>
              </a:spcAft>
              <a:defRPr kumimoji="1" sz="2400">
                <a:solidFill>
                  <a:schemeClr val="tx1"/>
                </a:solidFill>
                <a:latin typeface="MS UI Gothic" panose="020B0600070205080204" pitchFamily="50" charset="-128"/>
                <a:ea typeface="MS UI Gothic" panose="020B0600070205080204" pitchFamily="50" charset="-128"/>
              </a:defRPr>
            </a:lvl9pPr>
          </a:lstStyle>
          <a:p>
            <a:pPr>
              <a:spcBef>
                <a:spcPct val="0"/>
              </a:spcBef>
              <a:spcAft>
                <a:spcPts val="600"/>
              </a:spcAft>
            </a:pPr>
            <a:r>
              <a:rPr lang="en-US" altLang="ja-JP" sz="1800" dirty="0">
                <a:solidFill>
                  <a:srgbClr val="000000"/>
                </a:solidFill>
                <a:latin typeface="+mn-ea"/>
                <a:ea typeface="+mn-ea"/>
              </a:rPr>
              <a:t>A</a:t>
            </a:r>
            <a:r>
              <a:rPr lang="ja-JP" altLang="en-US" sz="1800" dirty="0">
                <a:solidFill>
                  <a:srgbClr val="000000"/>
                </a:solidFill>
                <a:latin typeface="+mn-ea"/>
                <a:ea typeface="+mn-ea"/>
              </a:rPr>
              <a:t>．</a:t>
            </a:r>
            <a:r>
              <a:rPr lang="en-US" altLang="ja-JP" sz="1800" dirty="0">
                <a:solidFill>
                  <a:srgbClr val="000000"/>
                </a:solidFill>
                <a:latin typeface="+mn-ea"/>
                <a:ea typeface="+mn-ea"/>
              </a:rPr>
              <a:t>LLM</a:t>
            </a:r>
            <a:r>
              <a:rPr lang="ja-JP" altLang="en-US" sz="1800" dirty="0">
                <a:solidFill>
                  <a:srgbClr val="000000"/>
                </a:solidFill>
                <a:latin typeface="+mn-ea"/>
                <a:ea typeface="+mn-ea"/>
              </a:rPr>
              <a:t>比較検証</a:t>
            </a:r>
            <a:endParaRPr lang="en-US" altLang="ja-JP" sz="1800" dirty="0">
              <a:latin typeface="+mn-ea"/>
              <a:ea typeface="+mn-ea"/>
            </a:endParaRPr>
          </a:p>
          <a:p>
            <a:pPr marL="355600" indent="-355600">
              <a:spcBef>
                <a:spcPct val="0"/>
              </a:spcBef>
              <a:spcAft>
                <a:spcPts val="600"/>
              </a:spcAft>
            </a:pPr>
            <a:r>
              <a:rPr lang="ja-JP" altLang="en-US" sz="1600" dirty="0">
                <a:solidFill>
                  <a:srgbClr val="000000"/>
                </a:solidFill>
                <a:latin typeface="+mn-ea"/>
                <a:ea typeface="+mn-ea"/>
              </a:rPr>
              <a:t>１）概要</a:t>
            </a:r>
            <a:endParaRPr lang="en-US" altLang="ja-JP" sz="1600" dirty="0">
              <a:solidFill>
                <a:srgbClr val="000000"/>
              </a:solidFill>
              <a:latin typeface="+mn-ea"/>
              <a:ea typeface="+mn-ea"/>
            </a:endParaRPr>
          </a:p>
          <a:p>
            <a:pPr marL="355600" indent="-355600">
              <a:spcBef>
                <a:spcPct val="0"/>
              </a:spcBef>
              <a:spcAft>
                <a:spcPts val="600"/>
              </a:spcAft>
            </a:pPr>
            <a:r>
              <a:rPr lang="ja-JP" altLang="en-US" sz="1400" dirty="0">
                <a:solidFill>
                  <a:srgbClr val="000000"/>
                </a:solidFill>
                <a:latin typeface="+mn-ea"/>
                <a:ea typeface="+mn-ea"/>
              </a:rPr>
              <a:t>（１）全体の検証結果</a:t>
            </a:r>
            <a:endParaRPr lang="en-US" altLang="ja-JP" sz="1200" dirty="0">
              <a:solidFill>
                <a:srgbClr val="000000"/>
              </a:solidFill>
              <a:latin typeface="+mn-ea"/>
              <a:ea typeface="+mn-ea"/>
            </a:endParaRPr>
          </a:p>
          <a:p>
            <a:pPr marL="355600" indent="-355600">
              <a:lnSpc>
                <a:spcPct val="150000"/>
              </a:lnSpc>
              <a:spcBef>
                <a:spcPct val="0"/>
              </a:spcBef>
            </a:pPr>
            <a:r>
              <a:rPr lang="ja-JP" altLang="en-US" sz="1400" dirty="0">
                <a:solidFill>
                  <a:srgbClr val="000000"/>
                </a:solidFill>
                <a:latin typeface="+mn-ea"/>
                <a:ea typeface="+mn-ea"/>
              </a:rPr>
              <a:t>　・４</a:t>
            </a:r>
            <a:r>
              <a:rPr lang="en-US" altLang="ja-JP" sz="1400" dirty="0">
                <a:solidFill>
                  <a:srgbClr val="000000"/>
                </a:solidFill>
                <a:latin typeface="+mn-ea"/>
                <a:ea typeface="+mn-ea"/>
              </a:rPr>
              <a:t>LLM</a:t>
            </a:r>
            <a:r>
              <a:rPr lang="ja-JP" altLang="en-US" sz="1400" dirty="0">
                <a:solidFill>
                  <a:srgbClr val="000000"/>
                </a:solidFill>
                <a:latin typeface="+mn-ea"/>
                <a:ea typeface="+mn-ea"/>
              </a:rPr>
              <a:t>すべての結果を平均した結果は右のとおり。単語用語理解が文脈理解よりも正答率が高い結果となった。また中世文書よりも近世文書の方が単語用語理解、文脈理解ともに正答率がわずかに高い結果となった。</a:t>
            </a:r>
            <a:endParaRPr lang="en-US" altLang="ja-JP" sz="1400" dirty="0">
              <a:solidFill>
                <a:srgbClr val="000000"/>
              </a:solidFill>
              <a:latin typeface="+mn-ea"/>
              <a:ea typeface="+mn-ea"/>
            </a:endParaRPr>
          </a:p>
          <a:p>
            <a:pPr marL="355600" indent="-355600">
              <a:lnSpc>
                <a:spcPct val="150000"/>
              </a:lnSpc>
              <a:spcBef>
                <a:spcPct val="0"/>
              </a:spcBef>
            </a:pPr>
            <a:r>
              <a:rPr lang="ja-JP" altLang="en-US" sz="1400" dirty="0">
                <a:solidFill>
                  <a:srgbClr val="000000"/>
                </a:solidFill>
                <a:latin typeface="+mn-ea"/>
                <a:ea typeface="+mn-ea"/>
              </a:rPr>
              <a:t>　・４</a:t>
            </a:r>
            <a:r>
              <a:rPr lang="en-US" altLang="ja-JP" sz="1400" dirty="0">
                <a:solidFill>
                  <a:srgbClr val="000000"/>
                </a:solidFill>
                <a:latin typeface="+mn-ea"/>
                <a:ea typeface="+mn-ea"/>
              </a:rPr>
              <a:t>LLM</a:t>
            </a:r>
            <a:r>
              <a:rPr lang="ja-JP" altLang="en-US" sz="1400" dirty="0">
                <a:solidFill>
                  <a:srgbClr val="000000"/>
                </a:solidFill>
                <a:latin typeface="+mn-ea"/>
                <a:ea typeface="+mn-ea"/>
              </a:rPr>
              <a:t>の個別の結果は下のとおり。</a:t>
            </a:r>
            <a:r>
              <a:rPr lang="en-US" altLang="ja-JP" sz="1400" dirty="0">
                <a:solidFill>
                  <a:srgbClr val="000000"/>
                </a:solidFill>
                <a:latin typeface="+mn-ea"/>
                <a:ea typeface="+mn-ea"/>
              </a:rPr>
              <a:t>Claude3.5</a:t>
            </a:r>
            <a:r>
              <a:rPr lang="ja-JP" altLang="en-US" sz="1400" dirty="0">
                <a:solidFill>
                  <a:srgbClr val="000000"/>
                </a:solidFill>
                <a:latin typeface="+mn-ea"/>
                <a:ea typeface="+mn-ea"/>
              </a:rPr>
              <a:t>が他の３</a:t>
            </a:r>
            <a:r>
              <a:rPr lang="en-US" altLang="ja-JP" sz="1400" dirty="0">
                <a:solidFill>
                  <a:srgbClr val="000000"/>
                </a:solidFill>
                <a:latin typeface="+mn-ea"/>
                <a:ea typeface="+mn-ea"/>
              </a:rPr>
              <a:t>LLM</a:t>
            </a:r>
            <a:r>
              <a:rPr lang="ja-JP" altLang="en-US" sz="1400" dirty="0">
                <a:solidFill>
                  <a:srgbClr val="000000"/>
                </a:solidFill>
                <a:latin typeface="+mn-ea"/>
                <a:ea typeface="+mn-ea"/>
              </a:rPr>
              <a:t>と比べて、中世、近世ともに現代語訳の生成精度が高い結果となった。</a:t>
            </a:r>
            <a:endParaRPr lang="en-US" altLang="ja-JP" sz="1400" dirty="0">
              <a:solidFill>
                <a:srgbClr val="000000"/>
              </a:solidFill>
              <a:latin typeface="+mn-ea"/>
              <a:ea typeface="+mn-ea"/>
            </a:endParaRPr>
          </a:p>
          <a:p>
            <a:pPr marL="355600" indent="-355600">
              <a:lnSpc>
                <a:spcPct val="150000"/>
              </a:lnSpc>
              <a:spcBef>
                <a:spcPct val="0"/>
              </a:spcBef>
            </a:pPr>
            <a:r>
              <a:rPr lang="ja-JP" altLang="en-US" sz="1400" dirty="0">
                <a:solidFill>
                  <a:srgbClr val="000000"/>
                </a:solidFill>
                <a:latin typeface="+mn-ea"/>
                <a:ea typeface="+mn-ea"/>
              </a:rPr>
              <a:t>　・</a:t>
            </a:r>
            <a:r>
              <a:rPr lang="en-US" altLang="ja-JP" sz="1400" dirty="0">
                <a:solidFill>
                  <a:srgbClr val="000000"/>
                </a:solidFill>
                <a:latin typeface="+mn-ea"/>
                <a:ea typeface="+mn-ea"/>
              </a:rPr>
              <a:t>Claude3.5</a:t>
            </a:r>
            <a:r>
              <a:rPr lang="ja-JP" altLang="en-US" sz="1400" dirty="0">
                <a:solidFill>
                  <a:srgbClr val="000000"/>
                </a:solidFill>
                <a:latin typeface="+mn-ea"/>
                <a:ea typeface="+mn-ea"/>
              </a:rPr>
              <a:t>の次に精度が高い</a:t>
            </a:r>
            <a:r>
              <a:rPr lang="en-US" altLang="ja-JP" sz="1400" dirty="0" err="1">
                <a:solidFill>
                  <a:srgbClr val="000000"/>
                </a:solidFill>
                <a:latin typeface="+mn-ea"/>
                <a:ea typeface="+mn-ea"/>
              </a:rPr>
              <a:t>DeepSeek</a:t>
            </a:r>
            <a:r>
              <a:rPr lang="ja-JP" altLang="en-US" sz="1400" dirty="0">
                <a:solidFill>
                  <a:srgbClr val="000000"/>
                </a:solidFill>
                <a:latin typeface="+mn-ea"/>
                <a:ea typeface="+mn-ea"/>
              </a:rPr>
              <a:t>は「単語用語理解」、「文脈理解」ともに</a:t>
            </a:r>
            <a:r>
              <a:rPr lang="en-US" altLang="ja-JP" sz="1400" dirty="0">
                <a:solidFill>
                  <a:srgbClr val="000000"/>
                </a:solidFill>
                <a:latin typeface="+mn-ea"/>
                <a:ea typeface="+mn-ea"/>
              </a:rPr>
              <a:t>Claude3.5</a:t>
            </a:r>
            <a:r>
              <a:rPr lang="ja-JP" altLang="en-US" sz="1400" dirty="0">
                <a:solidFill>
                  <a:srgbClr val="000000"/>
                </a:solidFill>
                <a:latin typeface="+mn-ea"/>
                <a:ea typeface="+mn-ea"/>
              </a:rPr>
              <a:t>より正答率が約</a:t>
            </a:r>
            <a:r>
              <a:rPr lang="en-US" altLang="ja-JP" sz="1400" dirty="0">
                <a:solidFill>
                  <a:srgbClr val="000000"/>
                </a:solidFill>
                <a:latin typeface="+mn-ea"/>
                <a:ea typeface="+mn-ea"/>
              </a:rPr>
              <a:t>2%</a:t>
            </a:r>
            <a:r>
              <a:rPr lang="ja-JP" altLang="en-US" sz="1400" dirty="0">
                <a:solidFill>
                  <a:srgbClr val="000000"/>
                </a:solidFill>
                <a:latin typeface="+mn-ea"/>
                <a:ea typeface="+mn-ea"/>
              </a:rPr>
              <a:t>低い結果となった。</a:t>
            </a:r>
            <a:endParaRPr lang="en-US" altLang="ja-JP" sz="1400" dirty="0">
              <a:solidFill>
                <a:srgbClr val="000000"/>
              </a:solidFill>
              <a:latin typeface="+mn-ea"/>
              <a:ea typeface="+mn-ea"/>
            </a:endParaRPr>
          </a:p>
        </p:txBody>
      </p:sp>
      <p:grpSp>
        <p:nvGrpSpPr>
          <p:cNvPr id="18" name="グループ化 17">
            <a:extLst>
              <a:ext uri="{FF2B5EF4-FFF2-40B4-BE49-F238E27FC236}">
                <a16:creationId xmlns:a16="http://schemas.microsoft.com/office/drawing/2014/main" id="{66973E91-5CA1-7C83-D3F5-4F9D63FDE92D}"/>
              </a:ext>
            </a:extLst>
          </p:cNvPr>
          <p:cNvGrpSpPr/>
          <p:nvPr/>
        </p:nvGrpSpPr>
        <p:grpSpPr>
          <a:xfrm>
            <a:off x="681017" y="4412890"/>
            <a:ext cx="8972712" cy="2039525"/>
            <a:chOff x="1115470" y="2861488"/>
            <a:chExt cx="8972712" cy="2039525"/>
          </a:xfrm>
        </p:grpSpPr>
        <p:sp>
          <p:nvSpPr>
            <p:cNvPr id="19" name="四角形: 角を丸くする 18">
              <a:extLst>
                <a:ext uri="{FF2B5EF4-FFF2-40B4-BE49-F238E27FC236}">
                  <a16:creationId xmlns:a16="http://schemas.microsoft.com/office/drawing/2014/main" id="{FF1944E9-952C-81D7-32F9-050C14F722A8}"/>
                </a:ext>
              </a:extLst>
            </p:cNvPr>
            <p:cNvSpPr/>
            <p:nvPr/>
          </p:nvSpPr>
          <p:spPr>
            <a:xfrm>
              <a:off x="1115471" y="2861488"/>
              <a:ext cx="8339658" cy="2039525"/>
            </a:xfrm>
            <a:prstGeom prst="roundRect">
              <a:avLst>
                <a:gd name="adj" fmla="val 2037"/>
              </a:avLst>
            </a:prstGeom>
            <a:solidFill>
              <a:schemeClr val="bg1">
                <a:lumMod val="95000"/>
              </a:schemeClr>
            </a:solid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0" name="グループ化 19">
              <a:extLst>
                <a:ext uri="{FF2B5EF4-FFF2-40B4-BE49-F238E27FC236}">
                  <a16:creationId xmlns:a16="http://schemas.microsoft.com/office/drawing/2014/main" id="{A7267EE2-C49F-E7CE-350F-3DBA345C7960}"/>
                </a:ext>
              </a:extLst>
            </p:cNvPr>
            <p:cNvGrpSpPr/>
            <p:nvPr/>
          </p:nvGrpSpPr>
          <p:grpSpPr>
            <a:xfrm>
              <a:off x="1115470" y="2861488"/>
              <a:ext cx="8972712" cy="2001125"/>
              <a:chOff x="1225198" y="2431720"/>
              <a:chExt cx="8972712" cy="2001125"/>
            </a:xfrm>
          </p:grpSpPr>
          <p:sp>
            <p:nvSpPr>
              <p:cNvPr id="21" name="テキスト ボックス 20">
                <a:extLst>
                  <a:ext uri="{FF2B5EF4-FFF2-40B4-BE49-F238E27FC236}">
                    <a16:creationId xmlns:a16="http://schemas.microsoft.com/office/drawing/2014/main" id="{6361D841-7C51-D8AC-D167-F48D9F4824B8}"/>
                  </a:ext>
                </a:extLst>
              </p:cNvPr>
              <p:cNvSpPr txBox="1"/>
              <p:nvPr/>
            </p:nvSpPr>
            <p:spPr>
              <a:xfrm>
                <a:off x="1225198" y="2431720"/>
                <a:ext cx="4709258" cy="2001125"/>
              </a:xfrm>
              <a:prstGeom prst="rect">
                <a:avLst/>
              </a:prstGeom>
              <a:noFill/>
            </p:spPr>
            <p:txBody>
              <a:bodyPr wrap="square">
                <a:spAutoFit/>
              </a:bodyPr>
              <a:lstStyle/>
              <a:p>
                <a:pPr marL="355600" indent="-355600">
                  <a:lnSpc>
                    <a:spcPct val="150000"/>
                  </a:lnSpc>
                  <a:spcBef>
                    <a:spcPct val="0"/>
                  </a:spcBef>
                </a:pPr>
                <a:r>
                  <a:rPr lang="en-US" altLang="ja-JP" sz="1400" dirty="0">
                    <a:solidFill>
                      <a:srgbClr val="000000"/>
                    </a:solidFill>
                    <a:latin typeface="+mn-ea"/>
                    <a:ea typeface="+mn-ea"/>
                  </a:rPr>
                  <a:t>【Claude3.5</a:t>
                </a:r>
                <a:r>
                  <a:rPr lang="ja-JP" altLang="en-US" sz="1400" dirty="0">
                    <a:solidFill>
                      <a:srgbClr val="000000"/>
                    </a:solidFill>
                    <a:latin typeface="+mn-ea"/>
                    <a:ea typeface="+mn-ea"/>
                  </a:rPr>
                  <a:t>（中世・近世）</a:t>
                </a:r>
                <a:r>
                  <a:rPr lang="en-US" altLang="ja-JP" sz="1400" dirty="0">
                    <a:solidFill>
                      <a:srgbClr val="000000"/>
                    </a:solidFill>
                    <a:latin typeface="+mn-ea"/>
                    <a:ea typeface="+mn-ea"/>
                  </a:rPr>
                  <a:t>】842</a:t>
                </a:r>
              </a:p>
              <a:p>
                <a:pPr marL="355600" indent="-355600">
                  <a:lnSpc>
                    <a:spcPct val="150000"/>
                  </a:lnSpc>
                  <a:spcBef>
                    <a:spcPct val="0"/>
                  </a:spcBef>
                </a:pPr>
                <a:r>
                  <a:rPr lang="ja-JP" altLang="en-US" sz="1400" dirty="0">
                    <a:solidFill>
                      <a:srgbClr val="000000"/>
                    </a:solidFill>
                    <a:latin typeface="+mn-ea"/>
                    <a:ea typeface="+mn-ea"/>
                  </a:rPr>
                  <a:t>　単語用語理解：正答数 </a:t>
                </a:r>
                <a:r>
                  <a:rPr lang="en-US" altLang="ja-JP" sz="1400" dirty="0">
                    <a:solidFill>
                      <a:srgbClr val="000000"/>
                    </a:solidFill>
                    <a:latin typeface="+mn-ea"/>
                    <a:ea typeface="+mn-ea"/>
                  </a:rPr>
                  <a:t>687</a:t>
                </a:r>
                <a:r>
                  <a:rPr lang="ja-JP" altLang="en-US" sz="1400" dirty="0">
                    <a:solidFill>
                      <a:srgbClr val="000000"/>
                    </a:solidFill>
                    <a:latin typeface="+mn-ea"/>
                    <a:ea typeface="+mn-ea"/>
                  </a:rPr>
                  <a:t>（正答率 </a:t>
                </a:r>
                <a:r>
                  <a:rPr lang="en-US" altLang="ja-JP" sz="1400" dirty="0">
                    <a:solidFill>
                      <a:srgbClr val="000000"/>
                    </a:solidFill>
                    <a:latin typeface="+mn-ea"/>
                  </a:rPr>
                  <a:t>81</a:t>
                </a:r>
                <a:r>
                  <a:rPr lang="en-US" altLang="ja-JP" sz="1400" dirty="0">
                    <a:solidFill>
                      <a:srgbClr val="000000"/>
                    </a:solidFill>
                    <a:latin typeface="+mn-ea"/>
                    <a:ea typeface="+mn-ea"/>
                  </a:rPr>
                  <a:t>.</a:t>
                </a:r>
                <a:r>
                  <a:rPr lang="en-US" altLang="ja-JP" sz="1400" dirty="0">
                    <a:solidFill>
                      <a:srgbClr val="000000"/>
                    </a:solidFill>
                    <a:latin typeface="+mn-ea"/>
                  </a:rPr>
                  <a:t>6</a:t>
                </a:r>
                <a:r>
                  <a:rPr lang="en-US" altLang="ja-JP" sz="1400" dirty="0">
                    <a:solidFill>
                      <a:srgbClr val="000000"/>
                    </a:solidFill>
                    <a:latin typeface="+mn-ea"/>
                    <a:ea typeface="+mn-ea"/>
                  </a:rPr>
                  <a:t>%</a:t>
                </a:r>
                <a:r>
                  <a:rPr lang="ja-JP" altLang="en-US" sz="1400" dirty="0">
                    <a:solidFill>
                      <a:srgbClr val="000000"/>
                    </a:solidFill>
                    <a:latin typeface="+mn-ea"/>
                    <a:ea typeface="+mn-ea"/>
                  </a:rPr>
                  <a:t>）</a:t>
                </a:r>
                <a:endParaRPr lang="en-US" altLang="ja-JP" sz="1400" dirty="0">
                  <a:solidFill>
                    <a:srgbClr val="000000"/>
                  </a:solidFill>
                  <a:latin typeface="+mn-ea"/>
                  <a:ea typeface="+mn-ea"/>
                </a:endParaRPr>
              </a:p>
              <a:p>
                <a:pPr marL="355600" indent="-355600">
                  <a:lnSpc>
                    <a:spcPct val="150000"/>
                  </a:lnSpc>
                  <a:spcBef>
                    <a:spcPct val="0"/>
                  </a:spcBef>
                </a:pPr>
                <a:r>
                  <a:rPr lang="ja-JP" altLang="en-US" sz="1400" dirty="0">
                    <a:solidFill>
                      <a:srgbClr val="000000"/>
                    </a:solidFill>
                    <a:latin typeface="+mn-ea"/>
                    <a:ea typeface="+mn-ea"/>
                  </a:rPr>
                  <a:t>　文脈理解　　：正答数   </a:t>
                </a:r>
                <a:r>
                  <a:rPr lang="en-US" altLang="ja-JP" sz="1400" dirty="0">
                    <a:solidFill>
                      <a:srgbClr val="000000"/>
                    </a:solidFill>
                    <a:latin typeface="+mn-ea"/>
                    <a:ea typeface="+mn-ea"/>
                  </a:rPr>
                  <a:t>62</a:t>
                </a:r>
                <a:r>
                  <a:rPr lang="ja-JP" altLang="en-US" sz="1400" dirty="0">
                    <a:solidFill>
                      <a:srgbClr val="000000"/>
                    </a:solidFill>
                    <a:latin typeface="+mn-ea"/>
                    <a:ea typeface="+mn-ea"/>
                  </a:rPr>
                  <a:t>（正答率 </a:t>
                </a:r>
                <a:r>
                  <a:rPr lang="en-US" altLang="ja-JP" sz="1400" dirty="0">
                    <a:solidFill>
                      <a:srgbClr val="000000"/>
                    </a:solidFill>
                    <a:latin typeface="+mn-ea"/>
                    <a:ea typeface="+mn-ea"/>
                  </a:rPr>
                  <a:t>66.7%</a:t>
                </a:r>
                <a:r>
                  <a:rPr lang="ja-JP" altLang="en-US" sz="1400" dirty="0">
                    <a:solidFill>
                      <a:srgbClr val="000000"/>
                    </a:solidFill>
                    <a:latin typeface="+mn-ea"/>
                    <a:ea typeface="+mn-ea"/>
                  </a:rPr>
                  <a:t>）</a:t>
                </a:r>
                <a:endParaRPr lang="en-US" altLang="ja-JP" sz="1400" dirty="0">
                  <a:solidFill>
                    <a:srgbClr val="000000"/>
                  </a:solidFill>
                  <a:latin typeface="+mn-ea"/>
                  <a:ea typeface="+mn-ea"/>
                </a:endParaRPr>
              </a:p>
              <a:p>
                <a:pPr marL="355600" indent="-355600">
                  <a:lnSpc>
                    <a:spcPct val="150000"/>
                  </a:lnSpc>
                  <a:spcBef>
                    <a:spcPct val="0"/>
                  </a:spcBef>
                </a:pPr>
                <a:r>
                  <a:rPr lang="en-US" altLang="ja-JP" sz="1400" dirty="0">
                    <a:solidFill>
                      <a:srgbClr val="000000"/>
                    </a:solidFill>
                    <a:latin typeface="+mn-ea"/>
                    <a:ea typeface="+mn-ea"/>
                  </a:rPr>
                  <a:t>【Gemini</a:t>
                </a:r>
                <a:r>
                  <a:rPr lang="ja-JP" altLang="en-US" sz="1400" dirty="0">
                    <a:solidFill>
                      <a:srgbClr val="000000"/>
                    </a:solidFill>
                    <a:latin typeface="+mn-ea"/>
                    <a:ea typeface="+mn-ea"/>
                  </a:rPr>
                  <a:t>（中世・近世）</a:t>
                </a:r>
                <a:r>
                  <a:rPr lang="en-US" altLang="ja-JP" sz="1400" dirty="0">
                    <a:solidFill>
                      <a:srgbClr val="000000"/>
                    </a:solidFill>
                    <a:latin typeface="+mn-ea"/>
                    <a:ea typeface="+mn-ea"/>
                  </a:rPr>
                  <a:t>】</a:t>
                </a:r>
              </a:p>
              <a:p>
                <a:pPr marL="355600" indent="-355600">
                  <a:lnSpc>
                    <a:spcPct val="150000"/>
                  </a:lnSpc>
                  <a:spcBef>
                    <a:spcPct val="0"/>
                  </a:spcBef>
                </a:pPr>
                <a:r>
                  <a:rPr lang="ja-JP" altLang="en-US" sz="1400" dirty="0">
                    <a:solidFill>
                      <a:srgbClr val="000000"/>
                    </a:solidFill>
                    <a:latin typeface="+mn-ea"/>
                    <a:ea typeface="+mn-ea"/>
                  </a:rPr>
                  <a:t>　単語用語理解：正答数 </a:t>
                </a:r>
                <a:r>
                  <a:rPr lang="en-US" altLang="ja-JP" sz="1400" dirty="0">
                    <a:solidFill>
                      <a:srgbClr val="000000"/>
                    </a:solidFill>
                    <a:latin typeface="+mn-ea"/>
                    <a:ea typeface="+mn-ea"/>
                  </a:rPr>
                  <a:t>567</a:t>
                </a:r>
                <a:r>
                  <a:rPr lang="ja-JP" altLang="en-US" sz="1400" dirty="0">
                    <a:solidFill>
                      <a:srgbClr val="000000"/>
                    </a:solidFill>
                    <a:latin typeface="+mn-ea"/>
                    <a:ea typeface="+mn-ea"/>
                  </a:rPr>
                  <a:t>（正答率 </a:t>
                </a:r>
                <a:r>
                  <a:rPr lang="en-US" altLang="ja-JP" sz="1400" dirty="0">
                    <a:solidFill>
                      <a:srgbClr val="000000"/>
                    </a:solidFill>
                    <a:latin typeface="+mn-ea"/>
                  </a:rPr>
                  <a:t>67.3</a:t>
                </a:r>
                <a:r>
                  <a:rPr lang="en-US" altLang="ja-JP" sz="1400" dirty="0">
                    <a:solidFill>
                      <a:srgbClr val="000000"/>
                    </a:solidFill>
                    <a:latin typeface="+mn-ea"/>
                    <a:ea typeface="+mn-ea"/>
                  </a:rPr>
                  <a:t>%</a:t>
                </a:r>
                <a:r>
                  <a:rPr lang="ja-JP" altLang="en-US" sz="1400" dirty="0">
                    <a:solidFill>
                      <a:srgbClr val="000000"/>
                    </a:solidFill>
                    <a:latin typeface="+mn-ea"/>
                    <a:ea typeface="+mn-ea"/>
                  </a:rPr>
                  <a:t>）</a:t>
                </a:r>
                <a:endParaRPr lang="en-US" altLang="ja-JP" sz="1400" dirty="0">
                  <a:solidFill>
                    <a:srgbClr val="000000"/>
                  </a:solidFill>
                  <a:latin typeface="+mn-ea"/>
                  <a:ea typeface="+mn-ea"/>
                </a:endParaRPr>
              </a:p>
              <a:p>
                <a:pPr marL="355600" indent="-355600">
                  <a:lnSpc>
                    <a:spcPct val="150000"/>
                  </a:lnSpc>
                  <a:spcBef>
                    <a:spcPct val="0"/>
                  </a:spcBef>
                </a:pPr>
                <a:r>
                  <a:rPr lang="ja-JP" altLang="en-US" sz="1400" dirty="0">
                    <a:solidFill>
                      <a:srgbClr val="000000"/>
                    </a:solidFill>
                    <a:latin typeface="+mn-ea"/>
                    <a:ea typeface="+mn-ea"/>
                  </a:rPr>
                  <a:t>　文脈理解　　：正答数   </a:t>
                </a:r>
                <a:r>
                  <a:rPr lang="en-US" altLang="ja-JP" sz="1400" dirty="0">
                    <a:solidFill>
                      <a:srgbClr val="000000"/>
                    </a:solidFill>
                    <a:latin typeface="+mn-ea"/>
                  </a:rPr>
                  <a:t>55</a:t>
                </a:r>
                <a:r>
                  <a:rPr lang="ja-JP" altLang="en-US" sz="1400" dirty="0">
                    <a:solidFill>
                      <a:srgbClr val="000000"/>
                    </a:solidFill>
                    <a:latin typeface="+mn-ea"/>
                    <a:ea typeface="+mn-ea"/>
                  </a:rPr>
                  <a:t>（正答率 </a:t>
                </a:r>
                <a:r>
                  <a:rPr lang="en-US" altLang="ja-JP" sz="1400" dirty="0">
                    <a:solidFill>
                      <a:srgbClr val="000000"/>
                    </a:solidFill>
                    <a:latin typeface="+mn-ea"/>
                    <a:ea typeface="+mn-ea"/>
                  </a:rPr>
                  <a:t>59.1%</a:t>
                </a:r>
                <a:r>
                  <a:rPr lang="ja-JP" altLang="en-US" sz="1400" dirty="0">
                    <a:solidFill>
                      <a:srgbClr val="000000"/>
                    </a:solidFill>
                    <a:latin typeface="+mn-ea"/>
                    <a:ea typeface="+mn-ea"/>
                  </a:rPr>
                  <a:t>）</a:t>
                </a:r>
                <a:endParaRPr lang="en-US" altLang="ja-JP" sz="1400" dirty="0">
                  <a:solidFill>
                    <a:srgbClr val="000000"/>
                  </a:solidFill>
                  <a:latin typeface="+mn-ea"/>
                  <a:ea typeface="+mn-ea"/>
                </a:endParaRPr>
              </a:p>
            </p:txBody>
          </p:sp>
          <p:sp>
            <p:nvSpPr>
              <p:cNvPr id="22" name="テキスト ボックス 21">
                <a:extLst>
                  <a:ext uri="{FF2B5EF4-FFF2-40B4-BE49-F238E27FC236}">
                    <a16:creationId xmlns:a16="http://schemas.microsoft.com/office/drawing/2014/main" id="{02E299A6-0580-7781-BFFE-46F511362114}"/>
                  </a:ext>
                </a:extLst>
              </p:cNvPr>
              <p:cNvSpPr txBox="1"/>
              <p:nvPr/>
            </p:nvSpPr>
            <p:spPr>
              <a:xfrm>
                <a:off x="5488652" y="2431720"/>
                <a:ext cx="4709258" cy="2001125"/>
              </a:xfrm>
              <a:prstGeom prst="rect">
                <a:avLst/>
              </a:prstGeom>
              <a:noFill/>
            </p:spPr>
            <p:txBody>
              <a:bodyPr wrap="square">
                <a:spAutoFit/>
              </a:bodyPr>
              <a:lstStyle/>
              <a:p>
                <a:pPr marL="355600" indent="-355600">
                  <a:lnSpc>
                    <a:spcPct val="150000"/>
                  </a:lnSpc>
                  <a:spcBef>
                    <a:spcPct val="0"/>
                  </a:spcBef>
                </a:pPr>
                <a:r>
                  <a:rPr lang="en-US" altLang="ja-JP" sz="1400" dirty="0">
                    <a:solidFill>
                      <a:srgbClr val="000000"/>
                    </a:solidFill>
                    <a:latin typeface="+mn-ea"/>
                    <a:ea typeface="+mn-ea"/>
                  </a:rPr>
                  <a:t>【</a:t>
                </a:r>
                <a:r>
                  <a:rPr lang="en-US" altLang="ja-JP" sz="1400" dirty="0" err="1">
                    <a:solidFill>
                      <a:srgbClr val="000000"/>
                    </a:solidFill>
                    <a:latin typeface="+mn-ea"/>
                    <a:ea typeface="+mn-ea"/>
                  </a:rPr>
                  <a:t>DeepSeek</a:t>
                </a:r>
                <a:r>
                  <a:rPr lang="ja-JP" altLang="en-US" sz="1400" dirty="0">
                    <a:solidFill>
                      <a:srgbClr val="000000"/>
                    </a:solidFill>
                    <a:latin typeface="+mn-ea"/>
                    <a:ea typeface="+mn-ea"/>
                  </a:rPr>
                  <a:t>（中世・近世）</a:t>
                </a:r>
                <a:r>
                  <a:rPr lang="en-US" altLang="ja-JP" sz="1400" dirty="0">
                    <a:solidFill>
                      <a:srgbClr val="000000"/>
                    </a:solidFill>
                    <a:latin typeface="+mn-ea"/>
                    <a:ea typeface="+mn-ea"/>
                  </a:rPr>
                  <a:t>】</a:t>
                </a:r>
              </a:p>
              <a:p>
                <a:pPr marL="355600" indent="-355600">
                  <a:lnSpc>
                    <a:spcPct val="150000"/>
                  </a:lnSpc>
                  <a:spcBef>
                    <a:spcPct val="0"/>
                  </a:spcBef>
                </a:pPr>
                <a:r>
                  <a:rPr lang="ja-JP" altLang="en-US" sz="1400" dirty="0">
                    <a:solidFill>
                      <a:srgbClr val="000000"/>
                    </a:solidFill>
                    <a:latin typeface="+mn-ea"/>
                    <a:ea typeface="+mn-ea"/>
                  </a:rPr>
                  <a:t>　単語用語理解：正答数 </a:t>
                </a:r>
                <a:r>
                  <a:rPr lang="en-US" altLang="ja-JP" sz="1400" dirty="0">
                    <a:solidFill>
                      <a:srgbClr val="000000"/>
                    </a:solidFill>
                    <a:latin typeface="+mn-ea"/>
                    <a:ea typeface="+mn-ea"/>
                  </a:rPr>
                  <a:t>666</a:t>
                </a:r>
                <a:r>
                  <a:rPr lang="ja-JP" altLang="en-US" sz="1400" dirty="0">
                    <a:solidFill>
                      <a:srgbClr val="000000"/>
                    </a:solidFill>
                    <a:latin typeface="+mn-ea"/>
                    <a:ea typeface="+mn-ea"/>
                  </a:rPr>
                  <a:t>（正答率 </a:t>
                </a:r>
                <a:r>
                  <a:rPr lang="en-US" altLang="ja-JP" sz="1400" dirty="0">
                    <a:solidFill>
                      <a:srgbClr val="000000"/>
                    </a:solidFill>
                    <a:latin typeface="+mn-ea"/>
                    <a:ea typeface="+mn-ea"/>
                  </a:rPr>
                  <a:t>79.1%</a:t>
                </a:r>
                <a:r>
                  <a:rPr lang="ja-JP" altLang="en-US" sz="1400" dirty="0">
                    <a:solidFill>
                      <a:srgbClr val="000000"/>
                    </a:solidFill>
                    <a:latin typeface="+mn-ea"/>
                    <a:ea typeface="+mn-ea"/>
                  </a:rPr>
                  <a:t>）</a:t>
                </a:r>
                <a:endParaRPr lang="en-US" altLang="ja-JP" sz="1400" dirty="0">
                  <a:solidFill>
                    <a:srgbClr val="000000"/>
                  </a:solidFill>
                  <a:latin typeface="+mn-ea"/>
                  <a:ea typeface="+mn-ea"/>
                </a:endParaRPr>
              </a:p>
              <a:p>
                <a:pPr marL="355600" indent="-355600">
                  <a:lnSpc>
                    <a:spcPct val="150000"/>
                  </a:lnSpc>
                  <a:spcBef>
                    <a:spcPct val="0"/>
                  </a:spcBef>
                </a:pPr>
                <a:r>
                  <a:rPr lang="ja-JP" altLang="en-US" sz="1400" dirty="0">
                    <a:solidFill>
                      <a:srgbClr val="000000"/>
                    </a:solidFill>
                    <a:latin typeface="+mn-ea"/>
                    <a:ea typeface="+mn-ea"/>
                  </a:rPr>
                  <a:t>　文脈理解　　：正答数   </a:t>
                </a:r>
                <a:r>
                  <a:rPr lang="en-US" altLang="ja-JP" sz="1400" dirty="0">
                    <a:solidFill>
                      <a:srgbClr val="000000"/>
                    </a:solidFill>
                    <a:latin typeface="+mn-ea"/>
                    <a:ea typeface="+mn-ea"/>
                  </a:rPr>
                  <a:t>60</a:t>
                </a:r>
                <a:r>
                  <a:rPr lang="ja-JP" altLang="en-US" sz="1400" dirty="0">
                    <a:solidFill>
                      <a:srgbClr val="000000"/>
                    </a:solidFill>
                    <a:latin typeface="+mn-ea"/>
                    <a:ea typeface="+mn-ea"/>
                  </a:rPr>
                  <a:t>（正答率 </a:t>
                </a:r>
                <a:r>
                  <a:rPr lang="en-US" altLang="ja-JP" sz="1400" dirty="0">
                    <a:solidFill>
                      <a:srgbClr val="000000"/>
                    </a:solidFill>
                    <a:latin typeface="+mn-ea"/>
                    <a:ea typeface="+mn-ea"/>
                  </a:rPr>
                  <a:t>64.5%</a:t>
                </a:r>
                <a:r>
                  <a:rPr lang="ja-JP" altLang="en-US" sz="1400" dirty="0">
                    <a:solidFill>
                      <a:srgbClr val="000000"/>
                    </a:solidFill>
                    <a:latin typeface="+mn-ea"/>
                    <a:ea typeface="+mn-ea"/>
                  </a:rPr>
                  <a:t>）</a:t>
                </a:r>
                <a:endParaRPr lang="en-US" altLang="ja-JP" sz="1400" dirty="0">
                  <a:solidFill>
                    <a:srgbClr val="000000"/>
                  </a:solidFill>
                  <a:latin typeface="+mn-ea"/>
                  <a:ea typeface="+mn-ea"/>
                </a:endParaRPr>
              </a:p>
              <a:p>
                <a:pPr marL="355600" indent="-355600">
                  <a:lnSpc>
                    <a:spcPct val="150000"/>
                  </a:lnSpc>
                  <a:spcBef>
                    <a:spcPct val="0"/>
                  </a:spcBef>
                </a:pPr>
                <a:r>
                  <a:rPr lang="en-US" altLang="ja-JP" sz="1400" dirty="0">
                    <a:solidFill>
                      <a:srgbClr val="000000"/>
                    </a:solidFill>
                    <a:latin typeface="+mn-ea"/>
                  </a:rPr>
                  <a:t>【</a:t>
                </a:r>
                <a:r>
                  <a:rPr lang="en-US" altLang="ja-JP" sz="1400" dirty="0">
                    <a:solidFill>
                      <a:srgbClr val="000000"/>
                    </a:solidFill>
                    <a:latin typeface="+mn-ea"/>
                    <a:ea typeface="+mn-ea"/>
                  </a:rPr>
                  <a:t>ChatGPT4o</a:t>
                </a:r>
                <a:r>
                  <a:rPr lang="ja-JP" altLang="en-US" sz="1400" dirty="0">
                    <a:solidFill>
                      <a:srgbClr val="000000"/>
                    </a:solidFill>
                    <a:latin typeface="+mn-ea"/>
                  </a:rPr>
                  <a:t>（</a:t>
                </a:r>
                <a:r>
                  <a:rPr lang="ja-JP" altLang="en-US" sz="1400" dirty="0">
                    <a:solidFill>
                      <a:srgbClr val="000000"/>
                    </a:solidFill>
                    <a:latin typeface="+mn-ea"/>
                    <a:ea typeface="+mn-ea"/>
                  </a:rPr>
                  <a:t>中世・近世）</a:t>
                </a:r>
                <a:r>
                  <a:rPr lang="en-US" altLang="ja-JP" sz="1400" dirty="0">
                    <a:solidFill>
                      <a:srgbClr val="000000"/>
                    </a:solidFill>
                    <a:latin typeface="+mn-ea"/>
                    <a:ea typeface="+mn-ea"/>
                  </a:rPr>
                  <a:t>】</a:t>
                </a:r>
              </a:p>
              <a:p>
                <a:pPr marL="355600" indent="-355600">
                  <a:lnSpc>
                    <a:spcPct val="150000"/>
                  </a:lnSpc>
                  <a:spcBef>
                    <a:spcPct val="0"/>
                  </a:spcBef>
                </a:pPr>
                <a:r>
                  <a:rPr lang="ja-JP" altLang="en-US" sz="1400" dirty="0">
                    <a:solidFill>
                      <a:srgbClr val="000000"/>
                    </a:solidFill>
                    <a:latin typeface="+mn-ea"/>
                    <a:ea typeface="+mn-ea"/>
                  </a:rPr>
                  <a:t>　単語用語理解：正答数 </a:t>
                </a:r>
                <a:r>
                  <a:rPr lang="en-US" altLang="ja-JP" sz="1400" dirty="0">
                    <a:solidFill>
                      <a:srgbClr val="000000"/>
                    </a:solidFill>
                    <a:latin typeface="+mn-ea"/>
                  </a:rPr>
                  <a:t>509</a:t>
                </a:r>
                <a:r>
                  <a:rPr lang="ja-JP" altLang="en-US" sz="1400" dirty="0">
                    <a:solidFill>
                      <a:srgbClr val="000000"/>
                    </a:solidFill>
                    <a:latin typeface="+mn-ea"/>
                    <a:ea typeface="+mn-ea"/>
                  </a:rPr>
                  <a:t>（正答率 </a:t>
                </a:r>
                <a:r>
                  <a:rPr lang="en-US" altLang="ja-JP" sz="1400" dirty="0">
                    <a:solidFill>
                      <a:srgbClr val="000000"/>
                    </a:solidFill>
                    <a:latin typeface="+mn-ea"/>
                  </a:rPr>
                  <a:t>60.5</a:t>
                </a:r>
                <a:r>
                  <a:rPr lang="en-US" altLang="ja-JP" sz="1400" dirty="0">
                    <a:solidFill>
                      <a:srgbClr val="000000"/>
                    </a:solidFill>
                    <a:latin typeface="+mn-ea"/>
                    <a:ea typeface="+mn-ea"/>
                  </a:rPr>
                  <a:t>%</a:t>
                </a:r>
                <a:r>
                  <a:rPr lang="ja-JP" altLang="en-US" sz="1400" dirty="0">
                    <a:solidFill>
                      <a:srgbClr val="000000"/>
                    </a:solidFill>
                    <a:latin typeface="+mn-ea"/>
                    <a:ea typeface="+mn-ea"/>
                  </a:rPr>
                  <a:t>）</a:t>
                </a:r>
                <a:endParaRPr lang="en-US" altLang="ja-JP" sz="1400" dirty="0">
                  <a:solidFill>
                    <a:srgbClr val="000000"/>
                  </a:solidFill>
                  <a:latin typeface="+mn-ea"/>
                  <a:ea typeface="+mn-ea"/>
                </a:endParaRPr>
              </a:p>
              <a:p>
                <a:pPr marL="355600" indent="-355600">
                  <a:lnSpc>
                    <a:spcPct val="150000"/>
                  </a:lnSpc>
                  <a:spcBef>
                    <a:spcPct val="0"/>
                  </a:spcBef>
                </a:pPr>
                <a:r>
                  <a:rPr lang="ja-JP" altLang="en-US" sz="1400" dirty="0">
                    <a:solidFill>
                      <a:srgbClr val="000000"/>
                    </a:solidFill>
                    <a:latin typeface="+mn-ea"/>
                    <a:ea typeface="+mn-ea"/>
                  </a:rPr>
                  <a:t>　文脈理解　　：正答数   </a:t>
                </a:r>
                <a:r>
                  <a:rPr lang="en-US" altLang="ja-JP" sz="1400" dirty="0">
                    <a:solidFill>
                      <a:srgbClr val="000000"/>
                    </a:solidFill>
                    <a:latin typeface="+mn-ea"/>
                  </a:rPr>
                  <a:t>36</a:t>
                </a:r>
                <a:r>
                  <a:rPr lang="ja-JP" altLang="en-US" sz="1400" dirty="0">
                    <a:solidFill>
                      <a:srgbClr val="000000"/>
                    </a:solidFill>
                    <a:latin typeface="+mn-ea"/>
                    <a:ea typeface="+mn-ea"/>
                  </a:rPr>
                  <a:t>（正答率 </a:t>
                </a:r>
                <a:r>
                  <a:rPr lang="en-US" altLang="ja-JP" sz="1400" dirty="0">
                    <a:solidFill>
                      <a:srgbClr val="000000"/>
                    </a:solidFill>
                    <a:latin typeface="+mn-ea"/>
                    <a:ea typeface="+mn-ea"/>
                  </a:rPr>
                  <a:t>38.</a:t>
                </a:r>
                <a:r>
                  <a:rPr lang="en-US" altLang="ja-JP" sz="1400" dirty="0">
                    <a:solidFill>
                      <a:srgbClr val="000000"/>
                    </a:solidFill>
                    <a:latin typeface="+mn-ea"/>
                  </a:rPr>
                  <a:t>7</a:t>
                </a:r>
                <a:r>
                  <a:rPr lang="en-US" altLang="ja-JP" sz="1400" dirty="0">
                    <a:solidFill>
                      <a:srgbClr val="000000"/>
                    </a:solidFill>
                    <a:latin typeface="+mn-ea"/>
                    <a:ea typeface="+mn-ea"/>
                  </a:rPr>
                  <a:t>%</a:t>
                </a:r>
                <a:r>
                  <a:rPr lang="ja-JP" altLang="en-US" sz="1400" dirty="0">
                    <a:solidFill>
                      <a:srgbClr val="000000"/>
                    </a:solidFill>
                    <a:latin typeface="+mn-ea"/>
                    <a:ea typeface="+mn-ea"/>
                  </a:rPr>
                  <a:t>）</a:t>
                </a:r>
                <a:endParaRPr lang="en-US" altLang="ja-JP" sz="1400" dirty="0">
                  <a:solidFill>
                    <a:srgbClr val="000000"/>
                  </a:solidFill>
                  <a:latin typeface="+mn-ea"/>
                  <a:ea typeface="+mn-ea"/>
                </a:endParaRPr>
              </a:p>
            </p:txBody>
          </p:sp>
        </p:grpSp>
      </p:grpSp>
      <p:sp>
        <p:nvSpPr>
          <p:cNvPr id="23" name="四角形: 角を丸くする 22">
            <a:extLst>
              <a:ext uri="{FF2B5EF4-FFF2-40B4-BE49-F238E27FC236}">
                <a16:creationId xmlns:a16="http://schemas.microsoft.com/office/drawing/2014/main" id="{DC2E647A-90DD-3C2B-9F1F-55C0B5448D55}"/>
              </a:ext>
            </a:extLst>
          </p:cNvPr>
          <p:cNvSpPr/>
          <p:nvPr/>
        </p:nvSpPr>
        <p:spPr>
          <a:xfrm>
            <a:off x="7217575" y="1666789"/>
            <a:ext cx="4709259" cy="1998945"/>
          </a:xfrm>
          <a:prstGeom prst="roundRect">
            <a:avLst>
              <a:gd name="adj" fmla="val 0"/>
            </a:avLst>
          </a:prstGeom>
          <a:solidFill>
            <a:schemeClr val="bg1">
              <a:lumMod val="9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spAutoFit/>
          </a:bodyPr>
          <a:lstStyle/>
          <a:p>
            <a:pPr>
              <a:lnSpc>
                <a:spcPct val="150000"/>
              </a:lnSpc>
            </a:pPr>
            <a:r>
              <a:rPr kumimoji="1" lang="en-US" altLang="ja-JP" sz="1400" dirty="0">
                <a:solidFill>
                  <a:schemeClr val="tx1">
                    <a:lumMod val="95000"/>
                    <a:lumOff val="5000"/>
                  </a:schemeClr>
                </a:solidFill>
              </a:rPr>
              <a:t>【</a:t>
            </a:r>
            <a:r>
              <a:rPr kumimoji="1" lang="ja-JP" altLang="en-US" sz="1400" dirty="0">
                <a:solidFill>
                  <a:schemeClr val="tx1">
                    <a:lumMod val="95000"/>
                    <a:lumOff val="5000"/>
                  </a:schemeClr>
                </a:solidFill>
              </a:rPr>
              <a:t>中世</a:t>
            </a:r>
            <a:r>
              <a:rPr kumimoji="1" lang="en-US" altLang="ja-JP" sz="1400" dirty="0">
                <a:solidFill>
                  <a:schemeClr val="tx1">
                    <a:lumMod val="95000"/>
                    <a:lumOff val="5000"/>
                  </a:schemeClr>
                </a:solidFill>
              </a:rPr>
              <a:t>】</a:t>
            </a:r>
            <a:endParaRPr kumimoji="1" lang="ja-JP" altLang="en-US" sz="1400" dirty="0">
              <a:solidFill>
                <a:schemeClr val="tx1">
                  <a:lumMod val="95000"/>
                  <a:lumOff val="5000"/>
                </a:schemeClr>
              </a:solidFill>
            </a:endParaRPr>
          </a:p>
          <a:p>
            <a:pPr>
              <a:lnSpc>
                <a:spcPct val="150000"/>
              </a:lnSpc>
            </a:pPr>
            <a:r>
              <a:rPr kumimoji="1" lang="ja-JP" altLang="en-US" sz="1400" dirty="0">
                <a:solidFill>
                  <a:schemeClr val="tx1">
                    <a:lumMod val="95000"/>
                    <a:lumOff val="5000"/>
                  </a:schemeClr>
                </a:solidFill>
              </a:rPr>
              <a:t>　・単語用語理解：正答数</a:t>
            </a:r>
            <a:r>
              <a:rPr kumimoji="1" lang="en-US" altLang="ja-JP" sz="1400" dirty="0">
                <a:solidFill>
                  <a:schemeClr val="tx1">
                    <a:lumMod val="95000"/>
                    <a:lumOff val="5000"/>
                  </a:schemeClr>
                </a:solidFill>
              </a:rPr>
              <a:t>347.3</a:t>
            </a:r>
            <a:r>
              <a:rPr kumimoji="1" lang="ja-JP" altLang="en-US" sz="1400" dirty="0">
                <a:solidFill>
                  <a:schemeClr val="tx1">
                    <a:lumMod val="95000"/>
                    <a:lumOff val="5000"/>
                  </a:schemeClr>
                </a:solidFill>
              </a:rPr>
              <a:t>（正答率 </a:t>
            </a:r>
            <a:r>
              <a:rPr kumimoji="1" lang="en-US" altLang="ja-JP" sz="1400" dirty="0">
                <a:solidFill>
                  <a:schemeClr val="tx1">
                    <a:lumMod val="95000"/>
                    <a:lumOff val="5000"/>
                  </a:schemeClr>
                </a:solidFill>
              </a:rPr>
              <a:t>71.2%</a:t>
            </a:r>
            <a:r>
              <a:rPr kumimoji="1" lang="ja-JP" altLang="en-US" sz="1400" dirty="0">
                <a:solidFill>
                  <a:schemeClr val="tx1">
                    <a:lumMod val="95000"/>
                    <a:lumOff val="5000"/>
                  </a:schemeClr>
                </a:solidFill>
              </a:rPr>
              <a:t>）</a:t>
            </a:r>
            <a:endParaRPr kumimoji="1" lang="en-US" altLang="ja-JP" sz="1400" dirty="0">
              <a:solidFill>
                <a:schemeClr val="tx1">
                  <a:lumMod val="95000"/>
                  <a:lumOff val="5000"/>
                </a:schemeClr>
              </a:solidFill>
            </a:endParaRPr>
          </a:p>
          <a:p>
            <a:pPr>
              <a:lnSpc>
                <a:spcPct val="150000"/>
              </a:lnSpc>
            </a:pPr>
            <a:r>
              <a:rPr kumimoji="1" lang="ja-JP" altLang="en-US" sz="1400" dirty="0">
                <a:solidFill>
                  <a:schemeClr val="tx1">
                    <a:lumMod val="95000"/>
                    <a:lumOff val="5000"/>
                  </a:schemeClr>
                </a:solidFill>
              </a:rPr>
              <a:t>　・文脈理解　　：正答数</a:t>
            </a:r>
            <a:r>
              <a:rPr kumimoji="1" lang="en-US" altLang="ja-JP" sz="1400" dirty="0">
                <a:solidFill>
                  <a:schemeClr val="tx1">
                    <a:lumMod val="95000"/>
                    <a:lumOff val="5000"/>
                  </a:schemeClr>
                </a:solidFill>
              </a:rPr>
              <a:t>34</a:t>
            </a:r>
            <a:r>
              <a:rPr kumimoji="1" lang="ja-JP" altLang="en-US" sz="1400" dirty="0">
                <a:solidFill>
                  <a:schemeClr val="tx1">
                    <a:lumMod val="95000"/>
                    <a:lumOff val="5000"/>
                  </a:schemeClr>
                </a:solidFill>
              </a:rPr>
              <a:t>（正答率</a:t>
            </a:r>
            <a:r>
              <a:rPr kumimoji="1" lang="en-US" altLang="ja-JP" sz="1400" dirty="0">
                <a:solidFill>
                  <a:schemeClr val="tx1">
                    <a:lumMod val="95000"/>
                    <a:lumOff val="5000"/>
                  </a:schemeClr>
                </a:solidFill>
              </a:rPr>
              <a:t>56.7</a:t>
            </a:r>
            <a:r>
              <a:rPr kumimoji="1" lang="ja-JP" altLang="en-US" sz="1400" dirty="0">
                <a:solidFill>
                  <a:schemeClr val="tx1">
                    <a:lumMod val="95000"/>
                    <a:lumOff val="5000"/>
                  </a:schemeClr>
                </a:solidFill>
              </a:rPr>
              <a:t>％）</a:t>
            </a:r>
          </a:p>
          <a:p>
            <a:pPr>
              <a:lnSpc>
                <a:spcPct val="150000"/>
              </a:lnSpc>
            </a:pPr>
            <a:r>
              <a:rPr kumimoji="1" lang="en-US" altLang="ja-JP" sz="1400" dirty="0">
                <a:solidFill>
                  <a:schemeClr val="tx1">
                    <a:lumMod val="95000"/>
                    <a:lumOff val="5000"/>
                  </a:schemeClr>
                </a:solidFill>
              </a:rPr>
              <a:t>【</a:t>
            </a:r>
            <a:r>
              <a:rPr kumimoji="1" lang="ja-JP" altLang="en-US" sz="1400" dirty="0">
                <a:solidFill>
                  <a:schemeClr val="tx1">
                    <a:lumMod val="95000"/>
                    <a:lumOff val="5000"/>
                  </a:schemeClr>
                </a:solidFill>
              </a:rPr>
              <a:t>近世</a:t>
            </a:r>
            <a:r>
              <a:rPr kumimoji="1" lang="en-US" altLang="ja-JP" sz="1400" dirty="0">
                <a:solidFill>
                  <a:schemeClr val="tx1">
                    <a:lumMod val="95000"/>
                    <a:lumOff val="5000"/>
                  </a:schemeClr>
                </a:solidFill>
              </a:rPr>
              <a:t>】</a:t>
            </a:r>
            <a:endParaRPr kumimoji="1" lang="ja-JP" altLang="en-US" sz="1400" dirty="0">
              <a:solidFill>
                <a:schemeClr val="tx1">
                  <a:lumMod val="95000"/>
                  <a:lumOff val="5000"/>
                </a:schemeClr>
              </a:solidFill>
            </a:endParaRPr>
          </a:p>
          <a:p>
            <a:pPr>
              <a:lnSpc>
                <a:spcPct val="150000"/>
              </a:lnSpc>
            </a:pPr>
            <a:r>
              <a:rPr kumimoji="1" lang="ja-JP" altLang="en-US" sz="1400" dirty="0">
                <a:solidFill>
                  <a:schemeClr val="tx1">
                    <a:lumMod val="95000"/>
                    <a:lumOff val="5000"/>
                  </a:schemeClr>
                </a:solidFill>
              </a:rPr>
              <a:t>　・単語用語理解：正答数</a:t>
            </a:r>
            <a:r>
              <a:rPr kumimoji="1" lang="en-US" altLang="ja-JP" sz="1400" dirty="0">
                <a:solidFill>
                  <a:schemeClr val="tx1">
                    <a:lumMod val="95000"/>
                    <a:lumOff val="5000"/>
                  </a:schemeClr>
                </a:solidFill>
              </a:rPr>
              <a:t>260</a:t>
            </a:r>
            <a:r>
              <a:rPr kumimoji="1" lang="ja-JP" altLang="en-US" sz="1400" dirty="0">
                <a:solidFill>
                  <a:schemeClr val="tx1">
                    <a:lumMod val="95000"/>
                    <a:lumOff val="5000"/>
                  </a:schemeClr>
                </a:solidFill>
              </a:rPr>
              <a:t>（</a:t>
            </a:r>
            <a:r>
              <a:rPr kumimoji="1" lang="ja-JP" altLang="en-US" sz="1400" dirty="0">
                <a:solidFill>
                  <a:schemeClr val="tx1">
                    <a:lumMod val="85000"/>
                    <a:lumOff val="15000"/>
                  </a:schemeClr>
                </a:solidFill>
              </a:rPr>
              <a:t>正答率</a:t>
            </a:r>
            <a:r>
              <a:rPr kumimoji="1" lang="ja-JP" altLang="en-US" sz="1400" dirty="0">
                <a:solidFill>
                  <a:schemeClr val="tx1">
                    <a:lumMod val="95000"/>
                    <a:lumOff val="5000"/>
                  </a:schemeClr>
                </a:solidFill>
              </a:rPr>
              <a:t> </a:t>
            </a:r>
            <a:r>
              <a:rPr kumimoji="1" lang="en-US" altLang="ja-JP" sz="1400" dirty="0">
                <a:solidFill>
                  <a:schemeClr val="tx1">
                    <a:lumMod val="95000"/>
                    <a:lumOff val="5000"/>
                  </a:schemeClr>
                </a:solidFill>
              </a:rPr>
              <a:t>73.4%</a:t>
            </a:r>
            <a:r>
              <a:rPr kumimoji="1" lang="ja-JP" altLang="en-US" sz="1400" dirty="0">
                <a:solidFill>
                  <a:schemeClr val="tx1">
                    <a:lumMod val="95000"/>
                    <a:lumOff val="5000"/>
                  </a:schemeClr>
                </a:solidFill>
              </a:rPr>
              <a:t>）</a:t>
            </a:r>
            <a:endParaRPr kumimoji="1" lang="en-US" altLang="ja-JP" sz="1400" dirty="0">
              <a:solidFill>
                <a:schemeClr val="tx1">
                  <a:lumMod val="95000"/>
                  <a:lumOff val="5000"/>
                </a:schemeClr>
              </a:solidFill>
            </a:endParaRPr>
          </a:p>
          <a:p>
            <a:pPr>
              <a:lnSpc>
                <a:spcPct val="150000"/>
              </a:lnSpc>
            </a:pPr>
            <a:r>
              <a:rPr kumimoji="1" lang="ja-JP" altLang="en-US" sz="1400" dirty="0">
                <a:solidFill>
                  <a:schemeClr val="tx1">
                    <a:lumMod val="95000"/>
                    <a:lumOff val="5000"/>
                  </a:schemeClr>
                </a:solidFill>
              </a:rPr>
              <a:t>　・文脈理解　　：正答数</a:t>
            </a:r>
            <a:r>
              <a:rPr kumimoji="1" lang="en-US" altLang="ja-JP" sz="1400" dirty="0">
                <a:solidFill>
                  <a:schemeClr val="tx1">
                    <a:lumMod val="95000"/>
                    <a:lumOff val="5000"/>
                  </a:schemeClr>
                </a:solidFill>
              </a:rPr>
              <a:t>19.3</a:t>
            </a:r>
            <a:r>
              <a:rPr kumimoji="1" lang="ja-JP" altLang="en-US" sz="1400" dirty="0">
                <a:solidFill>
                  <a:schemeClr val="tx1">
                    <a:lumMod val="95000"/>
                    <a:lumOff val="5000"/>
                  </a:schemeClr>
                </a:solidFill>
              </a:rPr>
              <a:t>（正答率</a:t>
            </a:r>
            <a:r>
              <a:rPr kumimoji="1" lang="en-US" altLang="ja-JP" sz="1400" dirty="0">
                <a:solidFill>
                  <a:schemeClr val="tx1">
                    <a:lumMod val="95000"/>
                    <a:lumOff val="5000"/>
                  </a:schemeClr>
                </a:solidFill>
              </a:rPr>
              <a:t>58.3</a:t>
            </a:r>
            <a:r>
              <a:rPr kumimoji="1" lang="ja-JP" altLang="en-US" sz="1400" dirty="0">
                <a:solidFill>
                  <a:schemeClr val="tx1">
                    <a:lumMod val="95000"/>
                    <a:lumOff val="5000"/>
                  </a:schemeClr>
                </a:solidFill>
              </a:rPr>
              <a:t>％）</a:t>
            </a:r>
          </a:p>
        </p:txBody>
      </p:sp>
      <p:sp>
        <p:nvSpPr>
          <p:cNvPr id="24" name="テキスト ボックス 23">
            <a:extLst>
              <a:ext uri="{FF2B5EF4-FFF2-40B4-BE49-F238E27FC236}">
                <a16:creationId xmlns:a16="http://schemas.microsoft.com/office/drawing/2014/main" id="{BE4A0CBF-7476-1033-3134-AE9E36326E22}"/>
              </a:ext>
            </a:extLst>
          </p:cNvPr>
          <p:cNvSpPr txBox="1"/>
          <p:nvPr/>
        </p:nvSpPr>
        <p:spPr>
          <a:xfrm>
            <a:off x="7096514" y="1400455"/>
            <a:ext cx="4076204" cy="307777"/>
          </a:xfrm>
          <a:prstGeom prst="rect">
            <a:avLst/>
          </a:prstGeom>
          <a:noFill/>
        </p:spPr>
        <p:txBody>
          <a:bodyPr wrap="square">
            <a:spAutoFit/>
          </a:bodyPr>
          <a:lstStyle/>
          <a:p>
            <a:r>
              <a:rPr kumimoji="1" lang="en-US" altLang="ja-JP" sz="1400" b="1" dirty="0"/>
              <a:t>【</a:t>
            </a:r>
            <a:r>
              <a:rPr kumimoji="1" lang="ja-JP" altLang="en-US" sz="1400" b="1" dirty="0"/>
              <a:t>４</a:t>
            </a:r>
            <a:r>
              <a:rPr kumimoji="1" lang="en-US" altLang="ja-JP" sz="1400" b="1" dirty="0"/>
              <a:t>LLM</a:t>
            </a:r>
            <a:r>
              <a:rPr kumimoji="1" lang="ja-JP" altLang="en-US" sz="1400" b="1" dirty="0"/>
              <a:t>の全体の平均正答数、正答率</a:t>
            </a:r>
            <a:r>
              <a:rPr kumimoji="1" lang="en-US" altLang="ja-JP" sz="1400" b="1" dirty="0"/>
              <a:t>】</a:t>
            </a:r>
          </a:p>
        </p:txBody>
      </p:sp>
      <p:sp>
        <p:nvSpPr>
          <p:cNvPr id="25" name="テキスト ボックス 24">
            <a:extLst>
              <a:ext uri="{FF2B5EF4-FFF2-40B4-BE49-F238E27FC236}">
                <a16:creationId xmlns:a16="http://schemas.microsoft.com/office/drawing/2014/main" id="{184677CA-F8C8-0E5B-C8D1-167E5D27F90E}"/>
              </a:ext>
            </a:extLst>
          </p:cNvPr>
          <p:cNvSpPr txBox="1"/>
          <p:nvPr/>
        </p:nvSpPr>
        <p:spPr>
          <a:xfrm>
            <a:off x="546264" y="4114170"/>
            <a:ext cx="4076204" cy="307777"/>
          </a:xfrm>
          <a:prstGeom prst="rect">
            <a:avLst/>
          </a:prstGeom>
          <a:noFill/>
        </p:spPr>
        <p:txBody>
          <a:bodyPr wrap="square">
            <a:spAutoFit/>
          </a:bodyPr>
          <a:lstStyle/>
          <a:p>
            <a:r>
              <a:rPr kumimoji="1" lang="en-US" altLang="ja-JP" sz="1400" b="1" dirty="0"/>
              <a:t>【</a:t>
            </a:r>
            <a:r>
              <a:rPr kumimoji="1" lang="ja-JP" altLang="en-US" sz="1400" b="1" dirty="0"/>
              <a:t>４</a:t>
            </a:r>
            <a:r>
              <a:rPr kumimoji="1" lang="en-US" altLang="ja-JP" sz="1400" b="1" dirty="0"/>
              <a:t>LLM</a:t>
            </a:r>
            <a:r>
              <a:rPr kumimoji="1" lang="ja-JP" altLang="en-US" sz="1400" b="1" dirty="0"/>
              <a:t>の個別の正答数、正答率</a:t>
            </a:r>
            <a:r>
              <a:rPr kumimoji="1" lang="en-US" altLang="ja-JP" sz="1400" b="1" dirty="0"/>
              <a:t>】</a:t>
            </a:r>
          </a:p>
        </p:txBody>
      </p:sp>
    </p:spTree>
    <p:extLst>
      <p:ext uri="{BB962C8B-B14F-4D97-AF65-F5344CB8AC3E}">
        <p14:creationId xmlns:p14="http://schemas.microsoft.com/office/powerpoint/2010/main" val="16168927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dirty="0"/>
              <a:t>３．結果</a:t>
            </a:r>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a:xfrm>
            <a:off x="11269324" y="533195"/>
            <a:ext cx="521790" cy="215444"/>
          </a:xfrm>
        </p:spPr>
        <p:txBody>
          <a:bodyPr/>
          <a:lstStyle/>
          <a:p>
            <a:fld id="{00000000-1234-1234-1234-123412341234}" type="slidenum">
              <a:rPr lang="en-US" smtClean="0"/>
              <a:pPr/>
              <a:t>7</a:t>
            </a:fld>
            <a:r>
              <a:rPr lang="en-US" dirty="0"/>
              <a:t>/43</a:t>
            </a:r>
          </a:p>
        </p:txBody>
      </p:sp>
      <p:sp>
        <p:nvSpPr>
          <p:cNvPr id="5" name="テキスト ボックス 31">
            <a:extLst>
              <a:ext uri="{FF2B5EF4-FFF2-40B4-BE49-F238E27FC236}">
                <a16:creationId xmlns:a16="http://schemas.microsoft.com/office/drawing/2014/main" id="{4CE3699E-AA20-1EEC-E346-8FD83B704682}"/>
              </a:ext>
            </a:extLst>
          </p:cNvPr>
          <p:cNvSpPr txBox="1">
            <a:spLocks noChangeArrowheads="1"/>
          </p:cNvSpPr>
          <p:nvPr/>
        </p:nvSpPr>
        <p:spPr bwMode="auto">
          <a:xfrm>
            <a:off x="373056" y="1010192"/>
            <a:ext cx="11742744" cy="2324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kumimoji="1" sz="2400">
                <a:solidFill>
                  <a:schemeClr val="tx1"/>
                </a:solidFill>
                <a:latin typeface="MS UI Gothic" panose="020B0600070205080204" pitchFamily="50" charset="-128"/>
                <a:ea typeface="MS UI Gothic" panose="020B0600070205080204" pitchFamily="50" charset="-128"/>
              </a:defRPr>
            </a:lvl1pPr>
            <a:lvl2pPr marL="742950" indent="-285750">
              <a:spcBef>
                <a:spcPct val="20000"/>
              </a:spcBef>
              <a:defRPr kumimoji="1" sz="2400">
                <a:solidFill>
                  <a:schemeClr val="tx1"/>
                </a:solidFill>
                <a:latin typeface="MS UI Gothic" panose="020B0600070205080204" pitchFamily="50" charset="-128"/>
                <a:ea typeface="MS UI Gothic" panose="020B0600070205080204" pitchFamily="50" charset="-128"/>
              </a:defRPr>
            </a:lvl2pPr>
            <a:lvl3pPr marL="1143000" indent="-228600">
              <a:spcBef>
                <a:spcPct val="20000"/>
              </a:spcBef>
              <a:defRPr kumimoji="1" sz="2400">
                <a:solidFill>
                  <a:schemeClr val="tx1"/>
                </a:solidFill>
                <a:latin typeface="MS UI Gothic" panose="020B0600070205080204" pitchFamily="50" charset="-128"/>
                <a:ea typeface="MS UI Gothic" panose="020B0600070205080204" pitchFamily="50" charset="-128"/>
              </a:defRPr>
            </a:lvl3pPr>
            <a:lvl4pPr marL="1600200" indent="-228600">
              <a:spcBef>
                <a:spcPct val="20000"/>
              </a:spcBef>
              <a:defRPr kumimoji="1" sz="2400">
                <a:solidFill>
                  <a:schemeClr val="tx1"/>
                </a:solidFill>
                <a:latin typeface="MS UI Gothic" panose="020B0600070205080204" pitchFamily="50" charset="-128"/>
                <a:ea typeface="MS UI Gothic" panose="020B0600070205080204" pitchFamily="50" charset="-128"/>
              </a:defRPr>
            </a:lvl4pPr>
            <a:lvl5pPr marL="2057400" indent="-228600">
              <a:spcBef>
                <a:spcPct val="20000"/>
              </a:spcBef>
              <a:defRPr kumimoji="1" sz="2400">
                <a:solidFill>
                  <a:schemeClr val="tx1"/>
                </a:solidFill>
                <a:latin typeface="MS UI Gothic" panose="020B0600070205080204" pitchFamily="50" charset="-128"/>
                <a:ea typeface="MS UI Gothic" panose="020B0600070205080204" pitchFamily="50" charset="-128"/>
              </a:defRPr>
            </a:lvl5pPr>
            <a:lvl6pPr marL="2514600" indent="-228600" eaLnBrk="0" fontAlgn="base" hangingPunct="0">
              <a:spcBef>
                <a:spcPct val="20000"/>
              </a:spcBef>
              <a:spcAft>
                <a:spcPct val="0"/>
              </a:spcAft>
              <a:defRPr kumimoji="1" sz="2400">
                <a:solidFill>
                  <a:schemeClr val="tx1"/>
                </a:solidFill>
                <a:latin typeface="MS UI Gothic" panose="020B0600070205080204" pitchFamily="50" charset="-128"/>
                <a:ea typeface="MS UI Gothic" panose="020B0600070205080204" pitchFamily="50" charset="-128"/>
              </a:defRPr>
            </a:lvl6pPr>
            <a:lvl7pPr marL="2971800" indent="-228600" eaLnBrk="0" fontAlgn="base" hangingPunct="0">
              <a:spcBef>
                <a:spcPct val="20000"/>
              </a:spcBef>
              <a:spcAft>
                <a:spcPct val="0"/>
              </a:spcAft>
              <a:defRPr kumimoji="1" sz="2400">
                <a:solidFill>
                  <a:schemeClr val="tx1"/>
                </a:solidFill>
                <a:latin typeface="MS UI Gothic" panose="020B0600070205080204" pitchFamily="50" charset="-128"/>
                <a:ea typeface="MS UI Gothic" panose="020B0600070205080204" pitchFamily="50" charset="-128"/>
              </a:defRPr>
            </a:lvl7pPr>
            <a:lvl8pPr marL="3429000" indent="-228600" eaLnBrk="0" fontAlgn="base" hangingPunct="0">
              <a:spcBef>
                <a:spcPct val="20000"/>
              </a:spcBef>
              <a:spcAft>
                <a:spcPct val="0"/>
              </a:spcAft>
              <a:defRPr kumimoji="1" sz="2400">
                <a:solidFill>
                  <a:schemeClr val="tx1"/>
                </a:solidFill>
                <a:latin typeface="MS UI Gothic" panose="020B0600070205080204" pitchFamily="50" charset="-128"/>
                <a:ea typeface="MS UI Gothic" panose="020B0600070205080204" pitchFamily="50" charset="-128"/>
              </a:defRPr>
            </a:lvl8pPr>
            <a:lvl9pPr marL="3886200" indent="-228600" eaLnBrk="0" fontAlgn="base" hangingPunct="0">
              <a:spcBef>
                <a:spcPct val="20000"/>
              </a:spcBef>
              <a:spcAft>
                <a:spcPct val="0"/>
              </a:spcAft>
              <a:defRPr kumimoji="1" sz="2400">
                <a:solidFill>
                  <a:schemeClr val="tx1"/>
                </a:solidFill>
                <a:latin typeface="MS UI Gothic" panose="020B0600070205080204" pitchFamily="50" charset="-128"/>
                <a:ea typeface="MS UI Gothic" panose="020B0600070205080204" pitchFamily="50" charset="-128"/>
              </a:defRPr>
            </a:lvl9pPr>
          </a:lstStyle>
          <a:p>
            <a:pPr>
              <a:spcBef>
                <a:spcPct val="0"/>
              </a:spcBef>
              <a:spcAft>
                <a:spcPts val="600"/>
              </a:spcAft>
            </a:pPr>
            <a:r>
              <a:rPr lang="en-US" altLang="ja-JP" sz="1800" dirty="0">
                <a:solidFill>
                  <a:srgbClr val="000000"/>
                </a:solidFill>
                <a:latin typeface="+mn-ea"/>
                <a:ea typeface="+mn-ea"/>
              </a:rPr>
              <a:t>A</a:t>
            </a:r>
            <a:r>
              <a:rPr lang="ja-JP" altLang="en-US" sz="1800" dirty="0">
                <a:solidFill>
                  <a:srgbClr val="000000"/>
                </a:solidFill>
                <a:latin typeface="+mn-ea"/>
                <a:ea typeface="+mn-ea"/>
              </a:rPr>
              <a:t>．</a:t>
            </a:r>
            <a:r>
              <a:rPr lang="en-US" altLang="ja-JP" sz="1800" dirty="0">
                <a:solidFill>
                  <a:srgbClr val="000000"/>
                </a:solidFill>
                <a:latin typeface="+mn-ea"/>
                <a:ea typeface="+mn-ea"/>
              </a:rPr>
              <a:t>LLM</a:t>
            </a:r>
            <a:r>
              <a:rPr lang="ja-JP" altLang="en-US" sz="1800" dirty="0">
                <a:solidFill>
                  <a:srgbClr val="000000"/>
                </a:solidFill>
                <a:latin typeface="+mn-ea"/>
                <a:ea typeface="+mn-ea"/>
              </a:rPr>
              <a:t>比較検証</a:t>
            </a:r>
            <a:endParaRPr lang="en-US" altLang="ja-JP" sz="1800" dirty="0">
              <a:latin typeface="+mn-ea"/>
              <a:ea typeface="+mn-ea"/>
            </a:endParaRPr>
          </a:p>
          <a:p>
            <a:pPr marL="355600" indent="-355600">
              <a:spcBef>
                <a:spcPct val="0"/>
              </a:spcBef>
              <a:spcAft>
                <a:spcPts val="600"/>
              </a:spcAft>
            </a:pPr>
            <a:r>
              <a:rPr lang="ja-JP" altLang="en-US" sz="1600" dirty="0">
                <a:solidFill>
                  <a:srgbClr val="000000"/>
                </a:solidFill>
                <a:latin typeface="+mn-ea"/>
                <a:ea typeface="+mn-ea"/>
              </a:rPr>
              <a:t>１）概要</a:t>
            </a:r>
          </a:p>
          <a:p>
            <a:pPr marL="355600" indent="-355600">
              <a:spcBef>
                <a:spcPct val="0"/>
              </a:spcBef>
              <a:spcAft>
                <a:spcPts val="600"/>
              </a:spcAft>
            </a:pPr>
            <a:r>
              <a:rPr lang="ja-JP" altLang="en-US" sz="1400" dirty="0">
                <a:solidFill>
                  <a:srgbClr val="000000"/>
                </a:solidFill>
                <a:latin typeface="+mn-ea"/>
                <a:ea typeface="+mn-ea"/>
              </a:rPr>
              <a:t>（２）</a:t>
            </a:r>
            <a:r>
              <a:rPr lang="en-US" altLang="ja-JP" sz="1400" dirty="0">
                <a:solidFill>
                  <a:srgbClr val="000000"/>
                </a:solidFill>
                <a:latin typeface="+mn-ea"/>
                <a:ea typeface="+mn-ea"/>
              </a:rPr>
              <a:t>LLM</a:t>
            </a:r>
            <a:r>
              <a:rPr lang="ja-JP" altLang="en-US" sz="1400" dirty="0">
                <a:solidFill>
                  <a:srgbClr val="000000"/>
                </a:solidFill>
                <a:latin typeface="+mn-ea"/>
                <a:ea typeface="+mn-ea"/>
              </a:rPr>
              <a:t>比較</a:t>
            </a:r>
          </a:p>
          <a:p>
            <a:pPr marL="355600" indent="-355600">
              <a:lnSpc>
                <a:spcPct val="150000"/>
              </a:lnSpc>
              <a:spcBef>
                <a:spcPct val="0"/>
              </a:spcBef>
            </a:pPr>
            <a:r>
              <a:rPr lang="ja-JP" altLang="en-US" sz="1400" dirty="0">
                <a:solidFill>
                  <a:srgbClr val="000000"/>
                </a:solidFill>
                <a:latin typeface="+mn-ea"/>
                <a:ea typeface="+mn-ea"/>
              </a:rPr>
              <a:t>　・中世</a:t>
            </a:r>
            <a:r>
              <a:rPr lang="en-US" altLang="ja-JP" sz="1400" dirty="0">
                <a:solidFill>
                  <a:srgbClr val="000000"/>
                </a:solidFill>
                <a:latin typeface="+mn-ea"/>
                <a:ea typeface="+mn-ea"/>
              </a:rPr>
              <a:t>/</a:t>
            </a:r>
            <a:r>
              <a:rPr lang="ja-JP" altLang="en-US" sz="1400" dirty="0">
                <a:solidFill>
                  <a:srgbClr val="000000"/>
                </a:solidFill>
                <a:latin typeface="+mn-ea"/>
                <a:ea typeface="+mn-ea"/>
              </a:rPr>
              <a:t>近世、単語用語理解</a:t>
            </a:r>
            <a:r>
              <a:rPr lang="en-US" altLang="ja-JP" sz="1400" dirty="0">
                <a:solidFill>
                  <a:srgbClr val="000000"/>
                </a:solidFill>
                <a:latin typeface="+mn-ea"/>
                <a:ea typeface="+mn-ea"/>
              </a:rPr>
              <a:t>/</a:t>
            </a:r>
            <a:r>
              <a:rPr lang="ja-JP" altLang="en-US" sz="1400" dirty="0">
                <a:solidFill>
                  <a:srgbClr val="000000"/>
                </a:solidFill>
                <a:latin typeface="+mn-ea"/>
                <a:ea typeface="+mn-ea"/>
              </a:rPr>
              <a:t>文脈理解　それぞれの正答率を説明する。詳細は下表のとおり。全体傾向は前頁（１）参照。</a:t>
            </a:r>
            <a:endParaRPr lang="en-US" altLang="ja-JP" sz="1400" dirty="0">
              <a:solidFill>
                <a:srgbClr val="000000"/>
              </a:solidFill>
              <a:latin typeface="+mn-ea"/>
              <a:ea typeface="+mn-ea"/>
            </a:endParaRPr>
          </a:p>
          <a:p>
            <a:pPr marL="355600" indent="-355600">
              <a:lnSpc>
                <a:spcPct val="150000"/>
              </a:lnSpc>
              <a:spcBef>
                <a:spcPct val="0"/>
              </a:spcBef>
            </a:pPr>
            <a:r>
              <a:rPr lang="ja-JP" altLang="en-US" sz="1400" dirty="0">
                <a:solidFill>
                  <a:srgbClr val="000000"/>
                </a:solidFill>
                <a:latin typeface="+mn-ea"/>
                <a:ea typeface="+mn-ea"/>
              </a:rPr>
              <a:t>　・</a:t>
            </a:r>
            <a:r>
              <a:rPr lang="en-US" altLang="ja-JP" sz="1400" dirty="0">
                <a:solidFill>
                  <a:srgbClr val="000000"/>
                </a:solidFill>
                <a:latin typeface="+mn-ea"/>
                <a:ea typeface="+mn-ea"/>
              </a:rPr>
              <a:t>Claude3.5</a:t>
            </a:r>
            <a:r>
              <a:rPr lang="ja-JP" altLang="en-US" sz="1400" dirty="0">
                <a:solidFill>
                  <a:srgbClr val="000000"/>
                </a:solidFill>
                <a:latin typeface="+mn-ea"/>
                <a:ea typeface="+mn-ea"/>
              </a:rPr>
              <a:t>が他の３</a:t>
            </a:r>
            <a:r>
              <a:rPr lang="en-US" altLang="ja-JP" sz="1400" dirty="0">
                <a:solidFill>
                  <a:srgbClr val="000000"/>
                </a:solidFill>
                <a:latin typeface="+mn-ea"/>
                <a:ea typeface="+mn-ea"/>
              </a:rPr>
              <a:t>LLM</a:t>
            </a:r>
            <a:r>
              <a:rPr lang="ja-JP" altLang="en-US" sz="1400" dirty="0">
                <a:solidFill>
                  <a:srgbClr val="000000"/>
                </a:solidFill>
                <a:latin typeface="+mn-ea"/>
                <a:ea typeface="+mn-ea"/>
              </a:rPr>
              <a:t>よりも現代語訳の精度が全体的に高い結果となった。</a:t>
            </a:r>
            <a:endParaRPr lang="en-US" altLang="ja-JP" sz="1400" dirty="0">
              <a:solidFill>
                <a:srgbClr val="000000"/>
              </a:solidFill>
              <a:latin typeface="+mn-ea"/>
              <a:ea typeface="+mn-ea"/>
            </a:endParaRPr>
          </a:p>
          <a:p>
            <a:pPr marL="355600" indent="-355600">
              <a:lnSpc>
                <a:spcPct val="150000"/>
              </a:lnSpc>
              <a:spcBef>
                <a:spcPct val="0"/>
              </a:spcBef>
            </a:pPr>
            <a:r>
              <a:rPr lang="ja-JP" altLang="en-US" sz="1400" dirty="0">
                <a:solidFill>
                  <a:srgbClr val="000000"/>
                </a:solidFill>
                <a:latin typeface="+mn-ea"/>
                <a:ea typeface="+mn-ea"/>
              </a:rPr>
              <a:t>　・</a:t>
            </a:r>
            <a:r>
              <a:rPr lang="en-US" altLang="ja-JP" sz="1400" dirty="0" err="1">
                <a:solidFill>
                  <a:srgbClr val="000000"/>
                </a:solidFill>
                <a:latin typeface="+mn-ea"/>
                <a:ea typeface="+mn-ea"/>
              </a:rPr>
              <a:t>DeepSeek</a:t>
            </a:r>
            <a:r>
              <a:rPr lang="ja-JP" altLang="en-US" sz="1400" dirty="0">
                <a:solidFill>
                  <a:srgbClr val="000000"/>
                </a:solidFill>
                <a:latin typeface="+mn-ea"/>
                <a:ea typeface="+mn-ea"/>
              </a:rPr>
              <a:t>は中世文書の「文脈理解」についてのみ、</a:t>
            </a:r>
            <a:r>
              <a:rPr lang="en-US" altLang="ja-JP" sz="1400" dirty="0">
                <a:solidFill>
                  <a:srgbClr val="000000"/>
                </a:solidFill>
                <a:latin typeface="+mn-ea"/>
                <a:ea typeface="+mn-ea"/>
              </a:rPr>
              <a:t>Claude3.5</a:t>
            </a:r>
            <a:r>
              <a:rPr lang="ja-JP" altLang="en-US" sz="1400" dirty="0">
                <a:solidFill>
                  <a:srgbClr val="000000"/>
                </a:solidFill>
                <a:latin typeface="+mn-ea"/>
                <a:ea typeface="+mn-ea"/>
              </a:rPr>
              <a:t>を約３</a:t>
            </a:r>
            <a:r>
              <a:rPr lang="en-US" altLang="ja-JP" sz="1400" dirty="0">
                <a:solidFill>
                  <a:srgbClr val="000000"/>
                </a:solidFill>
                <a:latin typeface="+mn-ea"/>
                <a:ea typeface="+mn-ea"/>
              </a:rPr>
              <a:t>%</a:t>
            </a:r>
            <a:r>
              <a:rPr lang="ja-JP" altLang="en-US" sz="1400" dirty="0">
                <a:solidFill>
                  <a:srgbClr val="000000"/>
                </a:solidFill>
                <a:latin typeface="+mn-ea"/>
                <a:ea typeface="+mn-ea"/>
              </a:rPr>
              <a:t>（正答率）上回るが、近世文書の文脈理解については</a:t>
            </a:r>
            <a:r>
              <a:rPr lang="en-US" altLang="ja-JP" sz="1400" dirty="0">
                <a:solidFill>
                  <a:srgbClr val="000000"/>
                </a:solidFill>
                <a:latin typeface="+mn-ea"/>
                <a:ea typeface="+mn-ea"/>
              </a:rPr>
              <a:t>Claude3.5</a:t>
            </a:r>
            <a:r>
              <a:rPr lang="ja-JP" altLang="en-US" sz="1400" dirty="0">
                <a:solidFill>
                  <a:srgbClr val="000000"/>
                </a:solidFill>
                <a:latin typeface="+mn-ea"/>
                <a:ea typeface="+mn-ea"/>
              </a:rPr>
              <a:t>より約</a:t>
            </a:r>
            <a:r>
              <a:rPr lang="en-US" altLang="ja-JP" sz="1400" dirty="0">
                <a:solidFill>
                  <a:srgbClr val="000000"/>
                </a:solidFill>
                <a:latin typeface="+mn-ea"/>
                <a:ea typeface="+mn-ea"/>
              </a:rPr>
              <a:t>12</a:t>
            </a:r>
            <a:r>
              <a:rPr lang="ja-JP" altLang="en-US" sz="1400" dirty="0">
                <a:solidFill>
                  <a:srgbClr val="000000"/>
                </a:solidFill>
                <a:latin typeface="+mn-ea"/>
                <a:ea typeface="+mn-ea"/>
              </a:rPr>
              <a:t>％正答率が低い結果となった。</a:t>
            </a:r>
            <a:endParaRPr lang="en-US" altLang="ja-JP" sz="1400" dirty="0">
              <a:solidFill>
                <a:srgbClr val="000000"/>
              </a:solidFill>
              <a:latin typeface="+mn-ea"/>
              <a:ea typeface="+mn-ea"/>
            </a:endParaRPr>
          </a:p>
        </p:txBody>
      </p:sp>
      <p:sp>
        <p:nvSpPr>
          <p:cNvPr id="7" name="テキスト ボックス 31">
            <a:extLst>
              <a:ext uri="{FF2B5EF4-FFF2-40B4-BE49-F238E27FC236}">
                <a16:creationId xmlns:a16="http://schemas.microsoft.com/office/drawing/2014/main" id="{1A73D45D-7274-8AC9-87EC-B423C5D1D23B}"/>
              </a:ext>
            </a:extLst>
          </p:cNvPr>
          <p:cNvSpPr txBox="1">
            <a:spLocks noChangeArrowheads="1"/>
          </p:cNvSpPr>
          <p:nvPr/>
        </p:nvSpPr>
        <p:spPr bwMode="auto">
          <a:xfrm>
            <a:off x="384645" y="3230693"/>
            <a:ext cx="4912428" cy="2647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kumimoji="1" sz="2400">
                <a:solidFill>
                  <a:schemeClr val="tx1"/>
                </a:solidFill>
                <a:latin typeface="MS UI Gothic" panose="020B0600070205080204" pitchFamily="50" charset="-128"/>
                <a:ea typeface="MS UI Gothic" panose="020B0600070205080204" pitchFamily="50" charset="-128"/>
              </a:defRPr>
            </a:lvl1pPr>
            <a:lvl2pPr marL="742950" indent="-285750">
              <a:spcBef>
                <a:spcPct val="20000"/>
              </a:spcBef>
              <a:defRPr kumimoji="1" sz="2400">
                <a:solidFill>
                  <a:schemeClr val="tx1"/>
                </a:solidFill>
                <a:latin typeface="MS UI Gothic" panose="020B0600070205080204" pitchFamily="50" charset="-128"/>
                <a:ea typeface="MS UI Gothic" panose="020B0600070205080204" pitchFamily="50" charset="-128"/>
              </a:defRPr>
            </a:lvl2pPr>
            <a:lvl3pPr marL="1143000" indent="-228600">
              <a:spcBef>
                <a:spcPct val="20000"/>
              </a:spcBef>
              <a:defRPr kumimoji="1" sz="2400">
                <a:solidFill>
                  <a:schemeClr val="tx1"/>
                </a:solidFill>
                <a:latin typeface="MS UI Gothic" panose="020B0600070205080204" pitchFamily="50" charset="-128"/>
                <a:ea typeface="MS UI Gothic" panose="020B0600070205080204" pitchFamily="50" charset="-128"/>
              </a:defRPr>
            </a:lvl3pPr>
            <a:lvl4pPr marL="1600200" indent="-228600">
              <a:spcBef>
                <a:spcPct val="20000"/>
              </a:spcBef>
              <a:defRPr kumimoji="1" sz="2400">
                <a:solidFill>
                  <a:schemeClr val="tx1"/>
                </a:solidFill>
                <a:latin typeface="MS UI Gothic" panose="020B0600070205080204" pitchFamily="50" charset="-128"/>
                <a:ea typeface="MS UI Gothic" panose="020B0600070205080204" pitchFamily="50" charset="-128"/>
              </a:defRPr>
            </a:lvl4pPr>
            <a:lvl5pPr marL="2057400" indent="-228600">
              <a:spcBef>
                <a:spcPct val="20000"/>
              </a:spcBef>
              <a:defRPr kumimoji="1" sz="2400">
                <a:solidFill>
                  <a:schemeClr val="tx1"/>
                </a:solidFill>
                <a:latin typeface="MS UI Gothic" panose="020B0600070205080204" pitchFamily="50" charset="-128"/>
                <a:ea typeface="MS UI Gothic" panose="020B0600070205080204" pitchFamily="50" charset="-128"/>
              </a:defRPr>
            </a:lvl5pPr>
            <a:lvl6pPr marL="2514600" indent="-228600" eaLnBrk="0" fontAlgn="base" hangingPunct="0">
              <a:spcBef>
                <a:spcPct val="20000"/>
              </a:spcBef>
              <a:spcAft>
                <a:spcPct val="0"/>
              </a:spcAft>
              <a:defRPr kumimoji="1" sz="2400">
                <a:solidFill>
                  <a:schemeClr val="tx1"/>
                </a:solidFill>
                <a:latin typeface="MS UI Gothic" panose="020B0600070205080204" pitchFamily="50" charset="-128"/>
                <a:ea typeface="MS UI Gothic" panose="020B0600070205080204" pitchFamily="50" charset="-128"/>
              </a:defRPr>
            </a:lvl6pPr>
            <a:lvl7pPr marL="2971800" indent="-228600" eaLnBrk="0" fontAlgn="base" hangingPunct="0">
              <a:spcBef>
                <a:spcPct val="20000"/>
              </a:spcBef>
              <a:spcAft>
                <a:spcPct val="0"/>
              </a:spcAft>
              <a:defRPr kumimoji="1" sz="2400">
                <a:solidFill>
                  <a:schemeClr val="tx1"/>
                </a:solidFill>
                <a:latin typeface="MS UI Gothic" panose="020B0600070205080204" pitchFamily="50" charset="-128"/>
                <a:ea typeface="MS UI Gothic" panose="020B0600070205080204" pitchFamily="50" charset="-128"/>
              </a:defRPr>
            </a:lvl7pPr>
            <a:lvl8pPr marL="3429000" indent="-228600" eaLnBrk="0" fontAlgn="base" hangingPunct="0">
              <a:spcBef>
                <a:spcPct val="20000"/>
              </a:spcBef>
              <a:spcAft>
                <a:spcPct val="0"/>
              </a:spcAft>
              <a:defRPr kumimoji="1" sz="2400">
                <a:solidFill>
                  <a:schemeClr val="tx1"/>
                </a:solidFill>
                <a:latin typeface="MS UI Gothic" panose="020B0600070205080204" pitchFamily="50" charset="-128"/>
                <a:ea typeface="MS UI Gothic" panose="020B0600070205080204" pitchFamily="50" charset="-128"/>
              </a:defRPr>
            </a:lvl8pPr>
            <a:lvl9pPr marL="3886200" indent="-228600" eaLnBrk="0" fontAlgn="base" hangingPunct="0">
              <a:spcBef>
                <a:spcPct val="20000"/>
              </a:spcBef>
              <a:spcAft>
                <a:spcPct val="0"/>
              </a:spcAft>
              <a:defRPr kumimoji="1" sz="2400">
                <a:solidFill>
                  <a:schemeClr val="tx1"/>
                </a:solidFill>
                <a:latin typeface="MS UI Gothic" panose="020B0600070205080204" pitchFamily="50" charset="-128"/>
                <a:ea typeface="MS UI Gothic" panose="020B0600070205080204" pitchFamily="50" charset="-128"/>
              </a:defRPr>
            </a:lvl9pPr>
          </a:lstStyle>
          <a:p>
            <a:pPr marL="355600" indent="-355600">
              <a:lnSpc>
                <a:spcPct val="150000"/>
              </a:lnSpc>
              <a:spcBef>
                <a:spcPct val="0"/>
              </a:spcBef>
            </a:pPr>
            <a:r>
              <a:rPr lang="ja-JP" altLang="en-US" sz="1400" dirty="0">
                <a:solidFill>
                  <a:srgbClr val="000000"/>
                </a:solidFill>
                <a:latin typeface="+mn-ea"/>
                <a:ea typeface="+mn-ea"/>
              </a:rPr>
              <a:t>　・</a:t>
            </a:r>
            <a:r>
              <a:rPr lang="en-US" altLang="ja-JP" sz="1400" dirty="0">
                <a:solidFill>
                  <a:srgbClr val="000000"/>
                </a:solidFill>
                <a:latin typeface="+mn-ea"/>
                <a:ea typeface="+mn-ea"/>
              </a:rPr>
              <a:t>Gemini</a:t>
            </a:r>
            <a:r>
              <a:rPr lang="ja-JP" altLang="en-US" sz="1400" dirty="0">
                <a:solidFill>
                  <a:srgbClr val="000000"/>
                </a:solidFill>
                <a:latin typeface="+mn-ea"/>
                <a:ea typeface="+mn-ea"/>
              </a:rPr>
              <a:t>は</a:t>
            </a:r>
            <a:r>
              <a:rPr lang="en-US" altLang="ja-JP" sz="1400" dirty="0">
                <a:solidFill>
                  <a:srgbClr val="000000"/>
                </a:solidFill>
                <a:latin typeface="+mn-ea"/>
                <a:ea typeface="+mn-ea"/>
              </a:rPr>
              <a:t>Claude3.5</a:t>
            </a:r>
            <a:r>
              <a:rPr lang="ja-JP" altLang="en-US" sz="1400" dirty="0">
                <a:solidFill>
                  <a:srgbClr val="000000"/>
                </a:solidFill>
                <a:latin typeface="+mn-ea"/>
                <a:ea typeface="+mn-ea"/>
              </a:rPr>
              <a:t>と比較すると、中世</a:t>
            </a:r>
            <a:r>
              <a:rPr lang="en-US" altLang="ja-JP" sz="1400" dirty="0">
                <a:solidFill>
                  <a:srgbClr val="000000"/>
                </a:solidFill>
                <a:latin typeface="+mn-ea"/>
                <a:ea typeface="+mn-ea"/>
              </a:rPr>
              <a:t>/</a:t>
            </a:r>
            <a:r>
              <a:rPr lang="ja-JP" altLang="en-US" sz="1400" dirty="0">
                <a:solidFill>
                  <a:srgbClr val="000000"/>
                </a:solidFill>
                <a:latin typeface="+mn-ea"/>
                <a:ea typeface="+mn-ea"/>
              </a:rPr>
              <a:t>近世、単語用語理解</a:t>
            </a:r>
            <a:r>
              <a:rPr lang="en-US" altLang="ja-JP" sz="1400" dirty="0">
                <a:solidFill>
                  <a:srgbClr val="000000"/>
                </a:solidFill>
                <a:latin typeface="+mn-ea"/>
                <a:ea typeface="+mn-ea"/>
              </a:rPr>
              <a:t>/</a:t>
            </a:r>
            <a:r>
              <a:rPr lang="ja-JP" altLang="en-US" sz="1400" dirty="0">
                <a:solidFill>
                  <a:srgbClr val="000000"/>
                </a:solidFill>
                <a:latin typeface="+mn-ea"/>
                <a:ea typeface="+mn-ea"/>
              </a:rPr>
              <a:t>文脈理解のいずれにおいても</a:t>
            </a:r>
            <a:r>
              <a:rPr lang="en-US" altLang="ja-JP" sz="1400" dirty="0">
                <a:solidFill>
                  <a:srgbClr val="000000"/>
                </a:solidFill>
                <a:latin typeface="+mn-ea"/>
                <a:ea typeface="+mn-ea"/>
              </a:rPr>
              <a:t>10%</a:t>
            </a:r>
            <a:r>
              <a:rPr lang="ja-JP" altLang="en-US" sz="1400" dirty="0">
                <a:solidFill>
                  <a:srgbClr val="000000"/>
                </a:solidFill>
                <a:latin typeface="+mn-ea"/>
                <a:ea typeface="+mn-ea"/>
              </a:rPr>
              <a:t>以上正答率が低い結果となった。</a:t>
            </a:r>
            <a:endParaRPr lang="en-US" altLang="ja-JP" sz="1400" dirty="0">
              <a:solidFill>
                <a:srgbClr val="000000"/>
              </a:solidFill>
              <a:latin typeface="+mn-ea"/>
              <a:ea typeface="+mn-ea"/>
            </a:endParaRPr>
          </a:p>
          <a:p>
            <a:pPr marL="355600" indent="-355600">
              <a:lnSpc>
                <a:spcPct val="150000"/>
              </a:lnSpc>
              <a:spcBef>
                <a:spcPct val="0"/>
              </a:spcBef>
            </a:pPr>
            <a:r>
              <a:rPr lang="ja-JP" altLang="en-US" sz="1400" dirty="0">
                <a:solidFill>
                  <a:srgbClr val="000000"/>
                </a:solidFill>
                <a:latin typeface="+mn-ea"/>
                <a:ea typeface="+mn-ea"/>
              </a:rPr>
              <a:t>　・</a:t>
            </a:r>
            <a:r>
              <a:rPr lang="en-US" altLang="ja-JP" sz="1400" dirty="0">
                <a:solidFill>
                  <a:srgbClr val="000000"/>
                </a:solidFill>
                <a:latin typeface="+mn-ea"/>
                <a:ea typeface="+mn-ea"/>
              </a:rPr>
              <a:t>ChatGPT4o</a:t>
            </a:r>
            <a:r>
              <a:rPr lang="ja-JP" altLang="en-US" sz="1400" dirty="0">
                <a:solidFill>
                  <a:srgbClr val="000000"/>
                </a:solidFill>
                <a:latin typeface="+mn-ea"/>
                <a:ea typeface="+mn-ea"/>
              </a:rPr>
              <a:t>は、中世</a:t>
            </a:r>
            <a:r>
              <a:rPr lang="en-US" altLang="ja-JP" sz="1400" dirty="0">
                <a:solidFill>
                  <a:srgbClr val="000000"/>
                </a:solidFill>
                <a:latin typeface="+mn-ea"/>
                <a:ea typeface="+mn-ea"/>
              </a:rPr>
              <a:t>/</a:t>
            </a:r>
            <a:r>
              <a:rPr lang="ja-JP" altLang="en-US" sz="1400" dirty="0">
                <a:solidFill>
                  <a:srgbClr val="000000"/>
                </a:solidFill>
                <a:latin typeface="+mn-ea"/>
                <a:ea typeface="+mn-ea"/>
              </a:rPr>
              <a:t>近世、単語用語理解</a:t>
            </a:r>
            <a:r>
              <a:rPr lang="en-US" altLang="ja-JP" sz="1400" dirty="0">
                <a:solidFill>
                  <a:srgbClr val="000000"/>
                </a:solidFill>
                <a:latin typeface="+mn-ea"/>
                <a:ea typeface="+mn-ea"/>
              </a:rPr>
              <a:t>/</a:t>
            </a:r>
            <a:r>
              <a:rPr lang="ja-JP" altLang="en-US" sz="1400" dirty="0">
                <a:solidFill>
                  <a:srgbClr val="000000"/>
                </a:solidFill>
                <a:latin typeface="+mn-ea"/>
                <a:ea typeface="+mn-ea"/>
              </a:rPr>
              <a:t>文脈理解を問わず、現代語訳の翻訳精度が</a:t>
            </a:r>
            <a:r>
              <a:rPr lang="en-US" altLang="ja-JP" sz="1400" dirty="0">
                <a:solidFill>
                  <a:srgbClr val="000000"/>
                </a:solidFill>
                <a:latin typeface="+mn-ea"/>
                <a:ea typeface="+mn-ea"/>
              </a:rPr>
              <a:t>LLM</a:t>
            </a:r>
            <a:r>
              <a:rPr lang="ja-JP" altLang="en-US" sz="1400" dirty="0">
                <a:solidFill>
                  <a:srgbClr val="000000"/>
                </a:solidFill>
                <a:latin typeface="+mn-ea"/>
                <a:ea typeface="+mn-ea"/>
              </a:rPr>
              <a:t>の中で最も低い結果となった。特に近世の文脈理解の正答率は</a:t>
            </a:r>
            <a:r>
              <a:rPr lang="en-US" altLang="ja-JP" sz="1400" dirty="0">
                <a:solidFill>
                  <a:srgbClr val="000000"/>
                </a:solidFill>
                <a:latin typeface="+mn-ea"/>
                <a:ea typeface="+mn-ea"/>
              </a:rPr>
              <a:t>24.2</a:t>
            </a:r>
            <a:r>
              <a:rPr lang="ja-JP" altLang="en-US" sz="1400" dirty="0">
                <a:solidFill>
                  <a:srgbClr val="000000"/>
                </a:solidFill>
                <a:latin typeface="+mn-ea"/>
                <a:ea typeface="+mn-ea"/>
              </a:rPr>
              <a:t>％と低い。</a:t>
            </a:r>
            <a:endParaRPr lang="en-US" altLang="ja-JP" sz="1400" dirty="0">
              <a:solidFill>
                <a:srgbClr val="000000"/>
              </a:solidFill>
              <a:highlight>
                <a:srgbClr val="FFFF00"/>
              </a:highlight>
              <a:latin typeface="+mn-ea"/>
              <a:ea typeface="+mn-ea"/>
            </a:endParaRPr>
          </a:p>
          <a:p>
            <a:pPr marL="355600" indent="-355600">
              <a:lnSpc>
                <a:spcPct val="150000"/>
              </a:lnSpc>
              <a:spcBef>
                <a:spcPct val="0"/>
              </a:spcBef>
            </a:pPr>
            <a:r>
              <a:rPr lang="ja-JP" altLang="en-US" sz="1400" dirty="0">
                <a:solidFill>
                  <a:srgbClr val="000000"/>
                </a:solidFill>
                <a:latin typeface="+mn-ea"/>
                <a:ea typeface="+mn-ea"/>
              </a:rPr>
              <a:t>　・誤答の類型分析は「ハルシネーション傾向分析」参照。</a:t>
            </a:r>
            <a:endParaRPr lang="en-US" altLang="ja-JP" sz="1400" dirty="0">
              <a:solidFill>
                <a:srgbClr val="000000"/>
              </a:solidFill>
              <a:latin typeface="+mn-ea"/>
              <a:ea typeface="+mn-ea"/>
            </a:endParaRPr>
          </a:p>
        </p:txBody>
      </p:sp>
      <p:sp>
        <p:nvSpPr>
          <p:cNvPr id="10" name="テキスト ボックス 9">
            <a:extLst>
              <a:ext uri="{FF2B5EF4-FFF2-40B4-BE49-F238E27FC236}">
                <a16:creationId xmlns:a16="http://schemas.microsoft.com/office/drawing/2014/main" id="{F49D390D-EC37-D391-95B9-F695BB59EEC4}"/>
              </a:ext>
            </a:extLst>
          </p:cNvPr>
          <p:cNvSpPr txBox="1"/>
          <p:nvPr/>
        </p:nvSpPr>
        <p:spPr>
          <a:xfrm>
            <a:off x="5297073" y="3184657"/>
            <a:ext cx="5451874" cy="307777"/>
          </a:xfrm>
          <a:prstGeom prst="rect">
            <a:avLst/>
          </a:prstGeom>
          <a:noFill/>
        </p:spPr>
        <p:txBody>
          <a:bodyPr wrap="square" rtlCol="0">
            <a:spAutoFit/>
          </a:bodyPr>
          <a:lstStyle/>
          <a:p>
            <a:r>
              <a:rPr kumimoji="1" lang="en-US" altLang="ja-JP" sz="1400" b="1" dirty="0"/>
              <a:t>【</a:t>
            </a:r>
            <a:r>
              <a:rPr kumimoji="1" lang="ja-JP" altLang="en-US" sz="1400" b="1" dirty="0"/>
              <a:t>中世 </a:t>
            </a:r>
            <a:r>
              <a:rPr kumimoji="1" lang="en-US" altLang="ja-JP" sz="1400" b="1" dirty="0"/>
              <a:t>/</a:t>
            </a:r>
            <a:r>
              <a:rPr kumimoji="1" lang="ja-JP" altLang="en-US" sz="1400" b="1" dirty="0"/>
              <a:t> 近世、単語・用語 </a:t>
            </a:r>
            <a:r>
              <a:rPr kumimoji="1" lang="en-US" altLang="ja-JP" sz="1400" b="1" dirty="0"/>
              <a:t>/</a:t>
            </a:r>
            <a:r>
              <a:rPr kumimoji="1" lang="ja-JP" altLang="en-US" sz="1400" b="1" dirty="0"/>
              <a:t> 文脈理解別の各</a:t>
            </a:r>
            <a:r>
              <a:rPr kumimoji="1" lang="en-US" altLang="ja-JP" sz="1400" b="1" dirty="0"/>
              <a:t>LLM</a:t>
            </a:r>
            <a:r>
              <a:rPr kumimoji="1" lang="ja-JP" altLang="en-US" sz="1400" b="1" dirty="0"/>
              <a:t>結果比較検証</a:t>
            </a:r>
            <a:r>
              <a:rPr kumimoji="1" lang="en-US" altLang="ja-JP" sz="1400" b="1" dirty="0"/>
              <a:t>】</a:t>
            </a:r>
            <a:endParaRPr kumimoji="1" lang="ja-JP" altLang="en-US" sz="1400" b="1" dirty="0"/>
          </a:p>
        </p:txBody>
      </p:sp>
      <p:pic>
        <p:nvPicPr>
          <p:cNvPr id="11" name="図 10">
            <a:extLst>
              <a:ext uri="{FF2B5EF4-FFF2-40B4-BE49-F238E27FC236}">
                <a16:creationId xmlns:a16="http://schemas.microsoft.com/office/drawing/2014/main" id="{087C0AC7-D964-9859-807C-624CCEBE204D}"/>
              </a:ext>
            </a:extLst>
          </p:cNvPr>
          <p:cNvPicPr>
            <a:picLocks noChangeAspect="1"/>
          </p:cNvPicPr>
          <p:nvPr/>
        </p:nvPicPr>
        <p:blipFill>
          <a:blip r:embed="rId2"/>
          <a:stretch>
            <a:fillRect/>
          </a:stretch>
        </p:blipFill>
        <p:spPr>
          <a:xfrm>
            <a:off x="5426661" y="3471168"/>
            <a:ext cx="6559550" cy="2997200"/>
          </a:xfrm>
          <a:prstGeom prst="rect">
            <a:avLst/>
          </a:prstGeom>
        </p:spPr>
      </p:pic>
    </p:spTree>
    <p:extLst>
      <p:ext uri="{BB962C8B-B14F-4D97-AF65-F5344CB8AC3E}">
        <p14:creationId xmlns:p14="http://schemas.microsoft.com/office/powerpoint/2010/main" val="26972143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1FFE8B9D-9B23-A1D9-3468-9B110F1C2D99}"/>
              </a:ext>
            </a:extLst>
          </p:cNvPr>
          <p:cNvSpPr>
            <a:spLocks noGrp="1"/>
          </p:cNvSpPr>
          <p:nvPr>
            <p:ph type="title"/>
          </p:nvPr>
        </p:nvSpPr>
        <p:spPr>
          <a:xfrm>
            <a:off x="378417" y="253217"/>
            <a:ext cx="10235339" cy="369332"/>
          </a:xfrm>
        </p:spPr>
        <p:txBody>
          <a:bodyPr/>
          <a:lstStyle/>
          <a:p>
            <a:r>
              <a:rPr lang="ja-JP" altLang="en-US" sz="2400" dirty="0"/>
              <a:t>３．結果</a:t>
            </a:r>
            <a:endParaRPr lang="ja-JP" altLang="en-US" dirty="0"/>
          </a:p>
        </p:txBody>
      </p:sp>
      <p:sp>
        <p:nvSpPr>
          <p:cNvPr id="8" name="コンテンツ プレースホルダー 7">
            <a:extLst>
              <a:ext uri="{FF2B5EF4-FFF2-40B4-BE49-F238E27FC236}">
                <a16:creationId xmlns:a16="http://schemas.microsoft.com/office/drawing/2014/main" id="{38D107C1-EC95-5349-A8C7-A0AD15B8B183}"/>
              </a:ext>
            </a:extLst>
          </p:cNvPr>
          <p:cNvSpPr>
            <a:spLocks noGrp="1"/>
          </p:cNvSpPr>
          <p:nvPr>
            <p:ph idx="17"/>
          </p:nvPr>
        </p:nvSpPr>
        <p:spPr>
          <a:xfrm>
            <a:off x="379408" y="989013"/>
            <a:ext cx="11435166" cy="4539704"/>
          </a:xfrm>
        </p:spPr>
        <p:txBody>
          <a:bodyPr/>
          <a:lstStyle/>
          <a:p>
            <a:pPr marL="0" marR="0" lvl="0" indent="0" algn="l" defTabSz="457189" rtl="0" eaLnBrk="1" fontAlgn="auto" latinLnBrk="0" hangingPunct="1">
              <a:lnSpc>
                <a:spcPct val="100000"/>
              </a:lnSpc>
              <a:spcBef>
                <a:spcPct val="0"/>
              </a:spcBef>
              <a:spcAft>
                <a:spcPts val="60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A</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800" b="0" i="0" u="none" strike="noStrike" kern="1200" cap="none" spc="0" normalizeH="0" baseline="0" noProof="0" dirty="0">
                <a:ln>
                  <a:noFill/>
                </a:ln>
                <a:solidFill>
                  <a:srgbClr val="000000"/>
                </a:solidFill>
                <a:effectLst/>
                <a:uLnTx/>
                <a:uFillTx/>
                <a:latin typeface="游ゴシック"/>
                <a:ea typeface="游ゴシック"/>
                <a:cs typeface="+mn-cs"/>
              </a:rPr>
              <a:t>比較検証</a:t>
            </a:r>
            <a:endParaRPr kumimoji="0" lang="en-US" altLang="ja-JP" sz="18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600"/>
              </a:spcBef>
              <a:spcAft>
                <a:spcPts val="60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２）詳細</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00000"/>
              </a:lnSpc>
              <a:spcBef>
                <a:spcPts val="0"/>
              </a:spcBef>
              <a:spcAft>
                <a:spcPts val="600"/>
              </a:spcAft>
              <a:buClrTx/>
              <a:buSzTx/>
              <a:buFontTx/>
              <a:buNone/>
              <a:tabLst/>
              <a:defRPr/>
            </a:pPr>
            <a:r>
              <a:rPr kumimoji="0" lang="ja-JP" altLang="en-US" sz="1600" b="0" i="0" u="none" strike="noStrike" kern="1200" cap="none" spc="0" normalizeH="0" baseline="0" noProof="0" dirty="0">
                <a:ln>
                  <a:noFill/>
                </a:ln>
                <a:solidFill>
                  <a:srgbClr val="000000"/>
                </a:solidFill>
                <a:effectLst/>
                <a:uLnTx/>
                <a:uFillTx/>
                <a:latin typeface="游ゴシック"/>
                <a:ea typeface="游ゴシック"/>
                <a:cs typeface="+mn-cs"/>
              </a:rPr>
              <a:t>　（１）中世</a:t>
            </a:r>
            <a:endParaRPr kumimoji="0" lang="en-US" altLang="ja-JP" sz="16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50000"/>
              </a:lnSpc>
              <a:spcBef>
                <a:spcPts val="60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・単語用語理解においては、中世</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1</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11</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39</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は</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12</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18</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30</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は</a:t>
            </a:r>
            <a:r>
              <a:rPr kumimoji="0" lang="en-US" altLang="ja-JP" sz="1400" b="0" i="0" u="none" strike="noStrike" kern="1200" cap="none" spc="0" normalizeH="0" baseline="0" noProof="0" dirty="0" err="1">
                <a:ln>
                  <a:noFill/>
                </a:ln>
                <a:solidFill>
                  <a:srgbClr val="000000"/>
                </a:solidFill>
                <a:effectLst/>
                <a:uLnTx/>
                <a:uFillTx/>
                <a:latin typeface="游ゴシック"/>
                <a:ea typeface="游ゴシック"/>
                <a:cs typeface="+mn-cs"/>
              </a:rPr>
              <a:t>DeepSeek</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がほかの</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の精度を上回った。</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50000"/>
              </a:lnSpc>
              <a:spcBef>
                <a:spcPts val="60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Claude3.5</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は、中世</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30</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39</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の文脈理解の正答率が</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50</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％以下まで低下したが、</a:t>
            </a:r>
            <a:r>
              <a:rPr kumimoji="0" lang="ja-JP" altLang="en-US" sz="1400" b="0" i="0" u="sng" strike="noStrike" kern="1200" cap="none" spc="0" normalizeH="0" baseline="0" noProof="0" dirty="0">
                <a:ln>
                  <a:noFill/>
                </a:ln>
                <a:solidFill>
                  <a:srgbClr val="000000"/>
                </a:solidFill>
                <a:effectLst/>
                <a:uLnTx/>
                <a:uFillTx/>
                <a:latin typeface="游ゴシック"/>
                <a:ea typeface="游ゴシック"/>
                <a:cs typeface="+mn-cs"/>
              </a:rPr>
              <a:t>総合的にみると最も精度が高い</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結果となった。</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 </a:t>
            </a:r>
          </a:p>
          <a:p>
            <a:pPr marL="355600" marR="0" lvl="0" indent="-355600" algn="l" defTabSz="457189" rtl="0" eaLnBrk="1" fontAlgn="auto" latinLnBrk="0" hangingPunct="1">
              <a:lnSpc>
                <a:spcPct val="100000"/>
              </a:lnSpc>
              <a:spcBef>
                <a:spcPts val="60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＊誤答の具体的な傾向は、次頁「</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資料別の単語・用語 </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文脈理解 正答数・正答率一覧（中世）</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」参照。</a:t>
            </a:r>
          </a:p>
          <a:p>
            <a:pPr marL="182563" marR="0" lvl="0" indent="-182563" algn="l" defTabSz="457189" rtl="0" eaLnBrk="1" fontAlgn="auto" latinLnBrk="0" hangingPunct="1">
              <a:lnSpc>
                <a:spcPct val="150000"/>
              </a:lnSpc>
              <a:spcBef>
                <a:spcPts val="60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Gemini</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は、中世</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11</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（ひらがなが多い資料）の文脈理解の正答率が</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33.3</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％と</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4LLM</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の中で最も低かった。</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182563" marR="0" lvl="0" indent="-182563" algn="l" defTabSz="457189" rtl="0" eaLnBrk="1" fontAlgn="auto" latinLnBrk="0" hangingPunct="1">
              <a:lnSpc>
                <a:spcPct val="150000"/>
              </a:lnSpc>
              <a:spcBef>
                <a:spcPts val="600"/>
              </a:spcBef>
              <a:spcAft>
                <a:spcPts val="60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ChatGPT</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は、単語用語理解、文脈理解ともに他の３</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LLM</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の正答率より低かった。</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50000"/>
              </a:lnSpc>
              <a:spcBef>
                <a:spcPts val="60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a:t>
            </a:r>
            <a:r>
              <a:rPr kumimoji="0" lang="en-US" altLang="ja-JP" sz="1400" b="0" i="0" u="none" strike="noStrike" kern="1200" cap="none" spc="0" normalizeH="0" baseline="0" noProof="0" dirty="0" err="1">
                <a:ln>
                  <a:noFill/>
                </a:ln>
                <a:solidFill>
                  <a:srgbClr val="000000"/>
                </a:solidFill>
                <a:effectLst/>
                <a:uLnTx/>
                <a:uFillTx/>
                <a:latin typeface="游ゴシック"/>
                <a:ea typeface="游ゴシック"/>
                <a:cs typeface="+mn-cs"/>
              </a:rPr>
              <a:t>DeepSeek</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は単語用語理解／文脈理解、またいずれの資料においても</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50~80</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％台の精度で、ほか</a:t>
            </a:r>
            <a:r>
              <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rPr>
              <a:t>3LLM</a:t>
            </a: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と比較して</a:t>
            </a:r>
            <a:r>
              <a:rPr kumimoji="0" lang="ja-JP" altLang="en-US" sz="1400" b="0" i="0" u="sng" strike="noStrike" kern="1200" cap="none" spc="0" normalizeH="0" baseline="0" noProof="0" dirty="0">
                <a:ln>
                  <a:noFill/>
                </a:ln>
                <a:solidFill>
                  <a:srgbClr val="000000"/>
                </a:solidFill>
                <a:effectLst/>
                <a:uLnTx/>
                <a:uFillTx/>
                <a:latin typeface="游ゴシック"/>
                <a:ea typeface="游ゴシック"/>
                <a:cs typeface="+mn-cs"/>
              </a:rPr>
              <a:t>高めで安定した精度</a:t>
            </a:r>
            <a:endParaRPr kumimoji="0" lang="en-US" altLang="ja-JP" sz="1400" b="0" i="0" u="sng"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50000"/>
              </a:lnSpc>
              <a:spcBef>
                <a:spcPts val="60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rPr>
              <a:t>　　　　　であった。</a:t>
            </a:r>
            <a:endParaRPr kumimoji="0" lang="en-US" altLang="ja-JP" sz="1400" b="0" i="0" u="none" strike="noStrike" kern="1200" cap="none" spc="0" normalizeH="0" baseline="0" noProof="0" dirty="0">
              <a:ln>
                <a:noFill/>
              </a:ln>
              <a:solidFill>
                <a:srgbClr val="000000"/>
              </a:solidFill>
              <a:effectLst/>
              <a:uLnTx/>
              <a:uFillTx/>
              <a:latin typeface="游ゴシック"/>
              <a:ea typeface="游ゴシック"/>
              <a:cs typeface="+mn-cs"/>
            </a:endParaRPr>
          </a:p>
          <a:p>
            <a:pPr marL="355600" marR="0" lvl="0" indent="-355600" algn="l" defTabSz="457189" rtl="0" eaLnBrk="1" fontAlgn="auto" latinLnBrk="0" hangingPunct="1">
              <a:lnSpc>
                <a:spcPct val="150000"/>
              </a:lnSpc>
              <a:spcBef>
                <a:spcPts val="600"/>
              </a:spcBef>
              <a:spcAft>
                <a:spcPts val="0"/>
              </a:spcAft>
              <a:buClrTx/>
              <a:buSzTx/>
              <a:buFontTx/>
              <a:buNone/>
              <a:tabLst/>
              <a:defRPr/>
            </a:pPr>
            <a:r>
              <a:rPr lang="ja-JP" altLang="en-US" b="0" kern="1200" dirty="0">
                <a:solidFill>
                  <a:srgbClr val="000000"/>
                </a:solidFill>
                <a:latin typeface="游ゴシック"/>
                <a:ea typeface="游ゴシック"/>
                <a:cs typeface="+mn-cs"/>
              </a:rPr>
              <a:t>　　　　　　－　上記「中世１」等は、検証した古文書を特定する番号です。詳細は</a:t>
            </a:r>
            <a:r>
              <a:rPr lang="en-US" altLang="ja-JP" b="0" kern="1200" dirty="0">
                <a:solidFill>
                  <a:srgbClr val="000000"/>
                </a:solidFill>
                <a:latin typeface="游ゴシック"/>
                <a:ea typeface="游ゴシック"/>
                <a:cs typeface="+mn-cs"/>
              </a:rPr>
              <a:t>appendix</a:t>
            </a:r>
            <a:r>
              <a:rPr lang="ja-JP" altLang="en-US" b="0" kern="1200" dirty="0">
                <a:solidFill>
                  <a:srgbClr val="000000"/>
                </a:solidFill>
                <a:latin typeface="游ゴシック"/>
                <a:ea typeface="游ゴシック"/>
                <a:cs typeface="+mn-cs"/>
              </a:rPr>
              <a:t>２参照（以降の「近世」も同様）。</a:t>
            </a:r>
            <a:endParaRPr kumimoji="0" lang="ja-JP" altLang="en-US" sz="1400" b="0" i="0" u="none" strike="noStrike" kern="1200" cap="none" spc="0" normalizeH="0" baseline="0" noProof="0" dirty="0">
              <a:ln>
                <a:noFill/>
              </a:ln>
              <a:solidFill>
                <a:srgbClr val="000000"/>
              </a:solidFill>
              <a:effectLst/>
              <a:uLnTx/>
              <a:uFillTx/>
              <a:latin typeface="游ゴシック"/>
              <a:ea typeface="游ゴシック"/>
              <a:cs typeface="+mn-cs"/>
            </a:endParaRPr>
          </a:p>
          <a:p>
            <a:endParaRPr lang="ja-JP" altLang="en-US" dirty="0"/>
          </a:p>
        </p:txBody>
      </p:sp>
      <p:sp>
        <p:nvSpPr>
          <p:cNvPr id="3" name="フッター プレースホルダー 2">
            <a:extLst>
              <a:ext uri="{FF2B5EF4-FFF2-40B4-BE49-F238E27FC236}">
                <a16:creationId xmlns:a16="http://schemas.microsoft.com/office/drawing/2014/main" id="{A0090BB3-56B3-C2B7-E7AD-1B74359D1415}"/>
              </a:ext>
            </a:extLst>
          </p:cNvPr>
          <p:cNvSpPr>
            <a:spLocks noGrp="1"/>
          </p:cNvSpPr>
          <p:nvPr>
            <p:ph type="ftr" sz="quarter" idx="3"/>
          </p:nvPr>
        </p:nvSpPr>
        <p:spPr/>
        <p:txBody>
          <a:bodyPr/>
          <a:lstStyle/>
          <a:p>
            <a:r>
              <a:rPr kumimoji="1" lang="en-US" altLang="ja-JP"/>
              <a:t>NX WANBISHI CONFIDENTIAL</a:t>
            </a:r>
            <a:endParaRPr kumimoji="1" lang="ja-JP" altLang="en-US" dirty="0"/>
          </a:p>
        </p:txBody>
      </p:sp>
      <p:sp>
        <p:nvSpPr>
          <p:cNvPr id="9" name="スライド番号プレースホルダー 8">
            <a:extLst>
              <a:ext uri="{FF2B5EF4-FFF2-40B4-BE49-F238E27FC236}">
                <a16:creationId xmlns:a16="http://schemas.microsoft.com/office/drawing/2014/main" id="{36930BF7-288D-9F44-AD09-3DCD079E0130}"/>
              </a:ext>
            </a:extLst>
          </p:cNvPr>
          <p:cNvSpPr>
            <a:spLocks noGrp="1"/>
          </p:cNvSpPr>
          <p:nvPr>
            <p:ph type="sldNum" idx="12"/>
          </p:nvPr>
        </p:nvSpPr>
        <p:spPr>
          <a:xfrm>
            <a:off x="11269324" y="533195"/>
            <a:ext cx="521790" cy="215444"/>
          </a:xfrm>
        </p:spPr>
        <p:txBody>
          <a:bodyPr/>
          <a:lstStyle/>
          <a:p>
            <a:fld id="{00000000-1234-1234-1234-123412341234}" type="slidenum">
              <a:rPr lang="en-US" smtClean="0"/>
              <a:pPr/>
              <a:t>8</a:t>
            </a:fld>
            <a:r>
              <a:rPr lang="en-US" dirty="0"/>
              <a:t>/43</a:t>
            </a:r>
          </a:p>
        </p:txBody>
      </p:sp>
    </p:spTree>
    <p:extLst>
      <p:ext uri="{BB962C8B-B14F-4D97-AF65-F5344CB8AC3E}">
        <p14:creationId xmlns:p14="http://schemas.microsoft.com/office/powerpoint/2010/main" val="3352567131"/>
      </p:ext>
    </p:extLst>
  </p:cSld>
  <p:clrMapOvr>
    <a:masterClrMapping/>
  </p:clrMapOvr>
</p:sld>
</file>

<file path=ppt/theme/theme1.xml><?xml version="1.0" encoding="utf-8"?>
<a:theme xmlns:a="http://schemas.openxmlformats.org/drawingml/2006/main" name="Anything to Anywhere">
  <a:themeElements>
    <a:clrScheme name="Nippon Express">
      <a:dk1>
        <a:srgbClr val="000000"/>
      </a:dk1>
      <a:lt1>
        <a:srgbClr val="FFFFFF"/>
      </a:lt1>
      <a:dk2>
        <a:srgbClr val="1A005D"/>
      </a:dk2>
      <a:lt2>
        <a:srgbClr val="8EC300"/>
      </a:lt2>
      <a:accent1>
        <a:srgbClr val="FF9E1B"/>
      </a:accent1>
      <a:accent2>
        <a:srgbClr val="FF585D"/>
      </a:accent2>
      <a:accent3>
        <a:srgbClr val="5BC2E7"/>
      </a:accent3>
      <a:accent4>
        <a:srgbClr val="47D7AC"/>
      </a:accent4>
      <a:accent5>
        <a:srgbClr val="9678D3"/>
      </a:accent5>
      <a:accent6>
        <a:srgbClr val="C964CF"/>
      </a:accent6>
      <a:hlink>
        <a:srgbClr val="8EC300"/>
      </a:hlink>
      <a:folHlink>
        <a:srgbClr val="1A005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chemeClr val="accent1"/>
          </a:solid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txDef>
      <a:spPr>
        <a:noFill/>
      </a:spPr>
      <a:bodyPr wrap="square" rtlCol="0">
        <a:spAutoFit/>
      </a:bodyPr>
      <a:lstStyle>
        <a:defPPr marL="182563" indent="-182563" algn="l">
          <a:buClr>
            <a:schemeClr val="tx2"/>
          </a:buClr>
          <a:buSzPct val="110000"/>
          <a:buFont typeface="Arial" panose="020B0604020202020204" pitchFamily="34" charset="0"/>
          <a:buChar char="▬"/>
          <a:defRPr sz="1100" dirty="0" err="1" smtClean="0"/>
        </a:defPPr>
      </a:lstStyle>
    </a:txDef>
  </a:objectDefaults>
  <a:extraClrSchemeLst/>
  <a:custClrLst>
    <a:custClr name="White">
      <a:srgbClr val="FFFFFF"/>
    </a:custClr>
    <a:custClr name="Black 100%">
      <a:srgbClr val="000000"/>
    </a:custClr>
    <a:custClr name="Navy 100%">
      <a:srgbClr val="1A005D"/>
    </a:custClr>
    <a:custClr name="Green 100%">
      <a:srgbClr val="8EC300"/>
    </a:custClr>
    <a:custClr name="Orange 100%">
      <a:srgbClr val="FF9E1B"/>
    </a:custClr>
    <a:custClr name="Coral 100%">
      <a:srgbClr val="FF585D"/>
    </a:custClr>
    <a:custClr name="Blue 100%">
      <a:srgbClr val="5BC2E7"/>
    </a:custClr>
    <a:custClr name="Turquoise 100%">
      <a:srgbClr val="47D7AC"/>
    </a:custClr>
    <a:custClr name="Purple 100%">
      <a:srgbClr val="9678D3"/>
    </a:custClr>
    <a:custClr name="Violet 100%">
      <a:srgbClr val="C964CF"/>
    </a:custClr>
    <a:custClr name="White">
      <a:srgbClr val="FFFFFF"/>
    </a:custClr>
    <a:custClr name="Black 80%">
      <a:srgbClr val="333333"/>
    </a:custClr>
    <a:custClr name="Navy 80%">
      <a:srgbClr val="453679"/>
    </a:custClr>
    <a:custClr name="Green 80%">
      <a:srgbClr val="ADCD50"/>
    </a:custClr>
    <a:custClr name="Orange 80%">
      <a:srgbClr val="F7B145"/>
    </a:custClr>
    <a:custClr name="Coral 80%">
      <a:srgbClr val="F57A7B"/>
    </a:custClr>
    <a:custClr name="Blue 80%">
      <a:srgbClr val="75CCED"/>
    </a:custClr>
    <a:custClr name="Turquoise 80%">
      <a:srgbClr val="62DEBF"/>
    </a:custClr>
    <a:custClr name="Purple 80%">
      <a:srgbClr val="A993DC"/>
    </a:custClr>
    <a:custClr name="Violet 80%">
      <a:srgbClr val="D981D9"/>
    </a:custClr>
    <a:custClr name="White">
      <a:srgbClr val="FFFFFF"/>
    </a:custClr>
    <a:custClr name="Black 60%">
      <a:srgbClr val="666666"/>
    </a:custClr>
    <a:custClr name="Navy 60%">
      <a:srgbClr val="72689A"/>
    </a:custClr>
    <a:custClr name="Green 60%">
      <a:srgbClr val="C3D975"/>
    </a:custClr>
    <a:custClr name="Orange 60%">
      <a:srgbClr val="F9C475"/>
    </a:custClr>
    <a:custClr name="Coral 60%">
      <a:srgbClr val="F79D9D"/>
    </a:custClr>
    <a:custClr name="Blue 60%">
      <a:srgbClr val="98D9F2"/>
    </a:custClr>
    <a:custClr name="Turquoise 60%">
      <a:srgbClr val="88E5CE"/>
    </a:custClr>
    <a:custClr name="Purple 60%">
      <a:srgbClr val="BFAEE4"/>
    </a:custClr>
    <a:custClr name="Violet 60%">
      <a:srgbClr val="E2A0E1"/>
    </a:custClr>
    <a:custClr name="White">
      <a:srgbClr val="FFFFFF"/>
    </a:custClr>
    <a:custClr name="Black 40%">
      <a:srgbClr val="999999"/>
    </a:custClr>
    <a:custClr name="Navy 40%">
      <a:srgbClr val="A19ABB"/>
    </a:custClr>
    <a:custClr name="Green 40%">
      <a:srgbClr val="D6E5A0"/>
    </a:custClr>
    <a:custClr name="Orange 40%">
      <a:srgbClr val="FBD9A2"/>
    </a:custClr>
    <a:custClr name="Coral 40%">
      <a:srgbClr val="F9BEBD"/>
    </a:custClr>
    <a:custClr name="Blue 40%">
      <a:srgbClr val="BBE5F7"/>
    </a:custClr>
    <a:custClr name="Turquoise 40%">
      <a:srgbClr val="B1EEDF"/>
    </a:custClr>
    <a:custClr name="Purple 40%">
      <a:srgbClr val="D6C9ED"/>
    </a:custClr>
    <a:custClr name="Violet 40%">
      <a:srgbClr val="ECC1EB"/>
    </a:custClr>
    <a:custClr name="White">
      <a:srgbClr val="FFFFFF"/>
    </a:custClr>
    <a:custClr name="Black 20%">
      <a:srgbClr val="CCCCCC"/>
    </a:custClr>
    <a:custClr name="Navy 20%">
      <a:srgbClr val="D0CCD0"/>
    </a:custClr>
    <a:custClr name="Green 20%">
      <a:srgbClr val="EBF2D0"/>
    </a:custClr>
    <a:custClr name="Orange 20%">
      <a:srgbClr val="FDECD2"/>
    </a:custClr>
    <a:custClr name="Coral 20%">
      <a:srgbClr val="FCDEDF"/>
    </a:custClr>
    <a:custClr name="Blue 20%">
      <a:srgbClr val="DEF3FB"/>
    </a:custClr>
    <a:custClr name="Turquoise 20%">
      <a:srgbClr val="D8F7EE"/>
    </a:custClr>
    <a:custClr name="Purple 20%">
      <a:srgbClr val="EAE3F6"/>
    </a:custClr>
    <a:custClr name="Violet 20%">
      <a:srgbClr val="F5DFF6"/>
    </a:custClr>
  </a:custClrLst>
  <a:extLst>
    <a:ext uri="{05A4C25C-085E-4340-85A3-A5531E510DB2}">
      <thm15:themeFamily xmlns:thm15="http://schemas.microsoft.com/office/thememl/2012/main" name="Theme1" id="{B03CA8D4-81CB-4143-AB36-37D95D6BA682}" vid="{332D812A-E385-42B2-95E4-DA5201A072C9}"/>
    </a:ext>
  </a:extLst>
</a:theme>
</file>

<file path=ppt/theme/theme2.xml><?xml version="1.0" encoding="utf-8"?>
<a:theme xmlns:a="http://schemas.openxmlformats.org/drawingml/2006/main" name="Office テーマ">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AE9655CF1228C344B529219D66DEA078" ma:contentTypeVersion="13" ma:contentTypeDescription="新しいドキュメントを作成します。" ma:contentTypeScope="" ma:versionID="ff5f6fc50ee6ef360ebb513d914547c8">
  <xsd:schema xmlns:xsd="http://www.w3.org/2001/XMLSchema" xmlns:xs="http://www.w3.org/2001/XMLSchema" xmlns:p="http://schemas.microsoft.com/office/2006/metadata/properties" xmlns:ns2="f8044bc1-c9d7-4797-8184-3ff70a2b08ff" xmlns:ns3="0b928b4d-5834-4c5a-8429-54f3bb7fa7f8" targetNamespace="http://schemas.microsoft.com/office/2006/metadata/properties" ma:root="true" ma:fieldsID="64bfa70ac024d30f1a7f609721d070fb" ns2:_="" ns3:_="">
    <xsd:import namespace="f8044bc1-c9d7-4797-8184-3ff70a2b08ff"/>
    <xsd:import namespace="0b928b4d-5834-4c5a-8429-54f3bb7fa7f8"/>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ServiceObjectDetectorVersions" minOccurs="0"/>
                <xsd:element ref="ns2:MediaServiceLocation"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8044bc1-c9d7-4797-8184-3ff70a2b08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画像タグ" ma:readOnly="false" ma:fieldId="{5cf76f15-5ced-4ddc-b409-7134ff3c332f}" ma:taxonomyMulti="true" ma:sspId="a44ec9a3-956c-4356-8f59-52f7ee5c471c" ma:termSetId="09814cd3-568e-fe90-9814-8d621ff8fb84" ma:anchorId="fba54fb3-c3e1-fe81-a776-ca4b69148c4d" ma:open="true" ma:isKeyword="false">
      <xsd:complexType>
        <xsd:sequence>
          <xsd:element ref="pc:Terms" minOccurs="0" maxOccurs="1"/>
        </xsd:sequence>
      </xsd:complex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0"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b928b4d-5834-4c5a-8429-54f3bb7fa7f8"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abee6857-6291-40a4-97b5-56e84faaa573}" ma:internalName="TaxCatchAll" ma:showField="CatchAllData" ma:web="0b928b4d-5834-4c5a-8429-54f3bb7fa7f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8044bc1-c9d7-4797-8184-3ff70a2b08ff">
      <Terms xmlns="http://schemas.microsoft.com/office/infopath/2007/PartnerControls"/>
    </lcf76f155ced4ddcb4097134ff3c332f>
    <TaxCatchAll xmlns="0b928b4d-5834-4c5a-8429-54f3bb7fa7f8"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62A056C-F688-427D-95FD-16D5A334C52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8044bc1-c9d7-4797-8184-3ff70a2b08ff"/>
    <ds:schemaRef ds:uri="0b928b4d-5834-4c5a-8429-54f3bb7fa7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2DF1F7C-17F2-404E-B7E7-94600616525D}">
  <ds:schemaRefs>
    <ds:schemaRef ds:uri="f8044bc1-c9d7-4797-8184-3ff70a2b08ff"/>
    <ds:schemaRef ds:uri="http://purl.org/dc/terms/"/>
    <ds:schemaRef ds:uri="http://schemas.microsoft.com/office/2006/documentManagement/types"/>
    <ds:schemaRef ds:uri="http://purl.org/dc/dcmitype/"/>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0b928b4d-5834-4c5a-8429-54f3bb7fa7f8"/>
    <ds:schemaRef ds:uri="http://www.w3.org/XML/1998/namespace"/>
  </ds:schemaRefs>
</ds:datastoreItem>
</file>

<file path=customXml/itemProps3.xml><?xml version="1.0" encoding="utf-8"?>
<ds:datastoreItem xmlns:ds="http://schemas.openxmlformats.org/officeDocument/2006/customXml" ds:itemID="{AA821E14-6DDD-4D40-AE85-1C4C35A4185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Theme1</Template>
  <TotalTime>1382</TotalTime>
  <Words>9943</Words>
  <Application>Microsoft Office PowerPoint</Application>
  <PresentationFormat>ワイド画面</PresentationFormat>
  <Paragraphs>717</Paragraphs>
  <Slides>45</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45</vt:i4>
      </vt:variant>
    </vt:vector>
  </HeadingPairs>
  <TitlesOfParts>
    <vt:vector size="51" baseType="lpstr">
      <vt:lpstr>Trim Poster Lean</vt:lpstr>
      <vt:lpstr>游ゴシック</vt:lpstr>
      <vt:lpstr>游ゴシック Light</vt:lpstr>
      <vt:lpstr>游明朝</vt:lpstr>
      <vt:lpstr>Arial</vt:lpstr>
      <vt:lpstr>Anything to Anywhere</vt:lpstr>
      <vt:lpstr>PowerPoint プレゼンテーション</vt:lpstr>
      <vt:lpstr>１．本報告の位置付け、構成</vt:lpstr>
      <vt:lpstr>２．調査手法</vt:lpstr>
      <vt:lpstr>２．調査手法</vt:lpstr>
      <vt:lpstr>３．調査環境</vt:lpstr>
      <vt:lpstr>３．調査環境</vt:lpstr>
      <vt:lpstr>３．結果</vt:lpstr>
      <vt:lpstr>３．結果</vt:lpstr>
      <vt:lpstr>３．結果</vt:lpstr>
      <vt:lpstr>３．結果</vt:lpstr>
      <vt:lpstr>３．結果</vt:lpstr>
      <vt:lpstr>３．結果</vt:lpstr>
      <vt:lpstr>３．結果</vt:lpstr>
      <vt:lpstr>３．結果</vt:lpstr>
      <vt:lpstr>３．結果</vt:lpstr>
      <vt:lpstr>３．結果</vt:lpstr>
      <vt:lpstr>３．結果</vt:lpstr>
      <vt:lpstr>３．結果</vt:lpstr>
      <vt:lpstr>３．結果</vt:lpstr>
      <vt:lpstr>３．結果</vt:lpstr>
      <vt:lpstr>３．結果</vt:lpstr>
      <vt:lpstr>３．結果</vt:lpstr>
      <vt:lpstr>３．結果</vt:lpstr>
      <vt:lpstr>３．結果</vt:lpstr>
      <vt:lpstr>３．結果</vt:lpstr>
      <vt:lpstr>３．結果</vt:lpstr>
      <vt:lpstr>３．結果</vt:lpstr>
      <vt:lpstr>３．結果</vt:lpstr>
      <vt:lpstr>３．結果</vt:lpstr>
      <vt:lpstr>３．結果</vt:lpstr>
      <vt:lpstr>３．結果</vt:lpstr>
      <vt:lpstr>３．結果</vt:lpstr>
      <vt:lpstr>３．結果</vt:lpstr>
      <vt:lpstr>３．結果</vt:lpstr>
      <vt:lpstr>３．結果</vt:lpstr>
      <vt:lpstr>３．結果</vt:lpstr>
      <vt:lpstr>３．結果</vt:lpstr>
      <vt:lpstr>３．結果</vt:lpstr>
      <vt:lpstr>３．結果</vt:lpstr>
      <vt:lpstr>３．結果</vt:lpstr>
      <vt:lpstr>４．結論</vt:lpstr>
      <vt:lpstr>４．結論</vt:lpstr>
      <vt:lpstr>４．結論</vt:lpstr>
      <vt:lpstr>Appendix３：検証に用いたプロンプト ※appendix1, 2 はエクセルファイルにて納品</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NXHD CCD&amp;GSE</dc:creator>
  <cp:lastModifiedBy>太田　那優</cp:lastModifiedBy>
  <cp:revision>15</cp:revision>
  <dcterms:created xsi:type="dcterms:W3CDTF">2021-09-03T00:19:22Z</dcterms:created>
  <dcterms:modified xsi:type="dcterms:W3CDTF">2025-05-02T06:07:18Z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4202123</vt:lpwstr>
  </property>
  <property fmtid="{D5CDD505-2E9C-101B-9397-08002B2CF9AE}" pid="3" name="NXPowerLiteSettings">
    <vt:lpwstr>C980073804F000</vt:lpwstr>
  </property>
  <property fmtid="{D5CDD505-2E9C-101B-9397-08002B2CF9AE}" pid="4" name="NXPowerLiteVersion">
    <vt:lpwstr>D9.0.3</vt:lpwstr>
  </property>
  <property fmtid="{D5CDD505-2E9C-101B-9397-08002B2CF9AE}" pid="5" name="ContentTypeId">
    <vt:lpwstr>0x010100AE9655CF1228C344B529219D66DEA078</vt:lpwstr>
  </property>
  <property fmtid="{D5CDD505-2E9C-101B-9397-08002B2CF9AE}" pid="6" name="MediaServiceImageTags">
    <vt:lpwstr/>
  </property>
</Properties>
</file>